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6"/>
    <p:sldMasterId id="2147484129" r:id="rId7"/>
    <p:sldMasterId id="2147484178" r:id="rId8"/>
  </p:sldMasterIdLst>
  <p:notesMasterIdLst>
    <p:notesMasterId r:id="rId34"/>
  </p:notesMasterIdLst>
  <p:sldIdLst>
    <p:sldId id="4155" r:id="rId9"/>
    <p:sldId id="4118" r:id="rId10"/>
    <p:sldId id="3986" r:id="rId11"/>
    <p:sldId id="838840006" r:id="rId12"/>
    <p:sldId id="4100" r:id="rId13"/>
    <p:sldId id="4101" r:id="rId14"/>
    <p:sldId id="4102" r:id="rId15"/>
    <p:sldId id="838840004" r:id="rId16"/>
    <p:sldId id="3992" r:id="rId17"/>
    <p:sldId id="4122" r:id="rId18"/>
    <p:sldId id="838839997" r:id="rId19"/>
    <p:sldId id="4056" r:id="rId20"/>
    <p:sldId id="838840000" r:id="rId21"/>
    <p:sldId id="4074" r:id="rId22"/>
    <p:sldId id="4134" r:id="rId23"/>
    <p:sldId id="4131" r:id="rId24"/>
    <p:sldId id="4011" r:id="rId25"/>
    <p:sldId id="4172" r:id="rId26"/>
    <p:sldId id="4109" r:id="rId27"/>
    <p:sldId id="4174" r:id="rId28"/>
    <p:sldId id="4187" r:id="rId29"/>
    <p:sldId id="838840007" r:id="rId30"/>
    <p:sldId id="4197" r:id="rId31"/>
    <p:sldId id="4168" r:id="rId32"/>
    <p:sldId id="406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8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96D996-FBDF-631E-5392-289AB8EF5457}" name="Veronica Vasquez" initials="VV" userId="S::Veronica_Vasquez@bcbsil.com::53567621-2370-4ddc-b87a-5758aca42685" providerId="AD"/>
  <p188:author id="{3C9FCCAE-DFBB-27EB-439E-4DD06FBA90E7}" name="Jeanne Larson" initials="JL" userId="S::Jeanne_Larson@bcbsil.com::9fc3a815-fdc6-41a9-a1df-b4a9f76df613" providerId="AD"/>
  <p188:author id="{206819B3-D2E6-4222-3808-E1DFD90E93DA}" name="Elizabeth Luecke" initials="EL" userId="S::Elizabeth_Luecke@bcbsok.com::48fd0f7d-16ac-49bb-9446-c15dc9e7734f" providerId="AD"/>
  <p188:author id="{D0166DC7-A905-6F5E-3CD3-11A57CC911D6}" name="Eivens, Craig" initials="EC" userId="S::ceivens@utsystem.edu::476ebc3a-b4a3-45f4-ad38-8127e052d025" providerId="AD"/>
  <p188:author id="{76F927FE-6812-EA09-2481-FC9FC9990227}" name="Elizabeth Luecke" initials="EL" userId="S::elizabeth_luecke@bcbsok.com::48fd0f7d-16ac-49bb-9446-c15dc9e7734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ca Vasquez" initials="VV" lastIdx="6" clrIdx="0"/>
  <p:cmAuthor id="2" name="Nathan Andrews" initials="NA" lastIdx="5" clrIdx="1"/>
  <p:cmAuthor id="3" name="Megan Storjohann" initials="MS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CA7DA"/>
    <a:srgbClr val="FF0066"/>
    <a:srgbClr val="D9D9D9"/>
    <a:srgbClr val="FFFFFF"/>
    <a:srgbClr val="1A439D"/>
    <a:srgbClr val="D6F2F6"/>
    <a:srgbClr val="33CCCC"/>
    <a:srgbClr val="F2A04E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4" autoAdjust="0"/>
    <p:restoredTop sz="92308" autoAdjust="0"/>
  </p:normalViewPr>
  <p:slideViewPr>
    <p:cSldViewPr snapToGrid="0">
      <p:cViewPr varScale="1">
        <p:scale>
          <a:sx n="117" d="100"/>
          <a:sy n="117" d="100"/>
        </p:scale>
        <p:origin x="120" y="168"/>
      </p:cViewPr>
      <p:guideLst>
        <p:guide orient="horz" pos="1608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0AF92-4A12-4C42-8C30-15715EB03D3D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3E790-1AF0-4525-955E-7FA26D431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D50030-D427-4D2C-AB9A-8FAAB784D6E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75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en-US" sz="1600" b="0" kern="0" dirty="0">
              <a:latin typeface="Univers 45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61DED-4963-46DF-A237-5C6B2E4A9E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79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7874F-5D4C-449C-9D43-2E1D3FB43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342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3E790-1AF0-4525-955E-7FA26D43151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26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7874F-5D4C-449C-9D43-2E1D3FB43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528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3E790-1AF0-4525-955E-7FA26D43151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89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1DED-4963-46DF-A237-5C6B2E4A9E0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56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7874F-5D4C-449C-9D43-2E1D3FB43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38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3E790-1AF0-4525-955E-7FA26D43151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67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3E790-1AF0-4525-955E-7FA26D4315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45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7874F-5D4C-449C-9D43-2E1D3FB43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3E790-1AF0-4525-955E-7FA26D43151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61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3E790-1AF0-4525-955E-7FA26D43151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2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7874F-5D4C-449C-9D43-2E1D3FB43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505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1DED-4963-46DF-A237-5C6B2E4A9E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31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7874F-5D4C-449C-9D43-2E1D3FB43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38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268D3C-26D4-4E8E-B8B1-7850E9571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8" b="7828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7" name="Footnote"/>
          <p:cNvSpPr>
            <a:spLocks noGrp="1"/>
          </p:cNvSpPr>
          <p:nvPr>
            <p:ph type="body" sz="quarter" idx="13"/>
          </p:nvPr>
        </p:nvSpPr>
        <p:spPr>
          <a:xfrm>
            <a:off x="457200" y="6363934"/>
            <a:ext cx="11277600" cy="31242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26280"/>
            <a:ext cx="5676900" cy="548149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288925" indent="0">
              <a:lnSpc>
                <a:spcPct val="114000"/>
              </a:lnSpc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0"/>
            <a:ext cx="5676900" cy="876300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7E89803B-84ED-4BDD-8AFC-1E82939BF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556248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800" spc="150" baseline="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15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92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oup Medicare Retiree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338200"/>
            <a:ext cx="11004973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ctr">
              <a:defRPr sz="800" b="0" i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</a:lstStyle>
          <a:p>
            <a:pPr marL="25400">
              <a:spcBef>
                <a:spcPts val="25"/>
              </a:spcBef>
              <a:defRPr/>
            </a:pPr>
            <a:fld id="{81D60167-4931-47E6-BA6A-407CBD079E47}" type="slidenum">
              <a:rPr lang="en-US" spc="-5" smtClean="0"/>
              <a:pPr marL="25400">
                <a:spcBef>
                  <a:spcPts val="25"/>
                </a:spcBef>
                <a:defRPr/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19714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803400"/>
            <a:ext cx="10972800" cy="4657725"/>
          </a:xfrm>
          <a:prstGeom prst="rect">
            <a:avLst/>
          </a:prstGeom>
        </p:spPr>
        <p:txBody>
          <a:bodyPr lIns="0" tIns="0"/>
          <a:lstStyle>
            <a:lvl1pPr>
              <a:spcBef>
                <a:spcPts val="1200"/>
              </a:spcBef>
              <a:spcAft>
                <a:spcPts val="0"/>
              </a:spcAft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defRPr sz="1600"/>
            </a:lvl2pPr>
            <a:lvl3pPr marL="682608" indent="-168270">
              <a:spcBef>
                <a:spcPts val="600"/>
              </a:spcBef>
              <a:spcAft>
                <a:spcPts val="300"/>
              </a:spcAft>
              <a:defRPr sz="1400"/>
            </a:lvl3pPr>
            <a:lvl4pPr marL="914377" indent="-231769">
              <a:spcBef>
                <a:spcPts val="300"/>
              </a:spcBef>
              <a:spcAft>
                <a:spcPts val="0"/>
              </a:spcAft>
              <a:defRPr sz="1400"/>
            </a:lvl4pPr>
            <a:lvl5pPr marL="1146146" indent="-231769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&gt;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57200" y="411479"/>
            <a:ext cx="10972800" cy="886968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Bottom banner - navy blue">
            <a:extLst>
              <a:ext uri="{FF2B5EF4-FFF2-40B4-BE49-F238E27FC236}">
                <a16:creationId xmlns:a16="http://schemas.microsoft.com/office/drawing/2014/main" id="{61E35070-E4EA-47BC-9890-9D3F17C5AC87}"/>
              </a:ext>
            </a:extLst>
          </p:cNvPr>
          <p:cNvSpPr/>
          <p:nvPr/>
        </p:nvSpPr>
        <p:spPr>
          <a:xfrm>
            <a:off x="11734800" y="6556248"/>
            <a:ext cx="457200" cy="3017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7760FC-269B-4B17-AB11-FB7C65BA3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4800" y="6553200"/>
            <a:ext cx="457200" cy="304800"/>
          </a:xfrm>
        </p:spPr>
        <p:txBody>
          <a:bodyPr/>
          <a:lstStyle>
            <a:lvl1pPr>
              <a:defRPr sz="8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A223-BDE3-4662-BD05-6BDBDD27824A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5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852">
          <p15:clr>
            <a:srgbClr val="FBAE40"/>
          </p15:clr>
        </p15:guide>
        <p15:guide id="4" orient="horz" pos="51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tom banner - navy blue"/>
          <p:cNvSpPr/>
          <p:nvPr/>
        </p:nvSpPr>
        <p:spPr>
          <a:xfrm>
            <a:off x="11734800" y="6556248"/>
            <a:ext cx="457200" cy="3017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4800" y="6553200"/>
            <a:ext cx="4572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5A223-BDE3-4662-BD05-6BDBDD27824A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note"/>
          <p:cNvSpPr>
            <a:spLocks noGrp="1"/>
          </p:cNvSpPr>
          <p:nvPr>
            <p:ph type="body" sz="quarter" idx="13"/>
          </p:nvPr>
        </p:nvSpPr>
        <p:spPr>
          <a:xfrm>
            <a:off x="457200" y="6172200"/>
            <a:ext cx="11277600" cy="31242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11277600" cy="4876800"/>
          </a:xfrm>
        </p:spPr>
        <p:txBody>
          <a:bodyPr/>
          <a:lstStyle>
            <a:lvl1pPr>
              <a:lnSpc>
                <a:spcPct val="114000"/>
              </a:lnSpc>
              <a:defRPr sz="2200"/>
            </a:lvl1pPr>
            <a:lvl2pPr>
              <a:lnSpc>
                <a:spcPct val="114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020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ue Ed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raphic 10" descr="Graphic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96" y="-8551"/>
            <a:ext cx="3085604" cy="686655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435E7784-185B-4AFD-B050-A84CE43D84B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845136" y="6611112"/>
            <a:ext cx="263850" cy="261606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979797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3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MRS Bold - Nav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vy edge"/>
          <p:cNvSpPr/>
          <p:nvPr/>
        </p:nvSpPr>
        <p:spPr>
          <a:xfrm>
            <a:off x="8794377" y="0"/>
            <a:ext cx="339762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1752" y="6553200"/>
            <a:ext cx="457200" cy="304800"/>
          </a:xfrm>
        </p:spPr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A223-BDE3-4662-BD05-6BDBDD2782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Footnote"/>
          <p:cNvSpPr>
            <a:spLocks noGrp="1"/>
          </p:cNvSpPr>
          <p:nvPr>
            <p:ph type="body" sz="quarter" idx="13"/>
          </p:nvPr>
        </p:nvSpPr>
        <p:spPr>
          <a:xfrm>
            <a:off x="457200" y="6172200"/>
            <a:ext cx="7086600" cy="31242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idebar Placeholder"/>
          <p:cNvSpPr>
            <a:spLocks noGrp="1"/>
          </p:cNvSpPr>
          <p:nvPr>
            <p:ph sz="quarter" idx="15"/>
          </p:nvPr>
        </p:nvSpPr>
        <p:spPr>
          <a:xfrm>
            <a:off x="8337176" y="457200"/>
            <a:ext cx="3397624" cy="5715000"/>
          </a:xfrm>
        </p:spPr>
        <p:txBody>
          <a:bodyPr lIns="91440" anchor="ctr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5:2"/>
          <p:cNvSpPr>
            <a:spLocks noGrp="1"/>
          </p:cNvSpPr>
          <p:nvPr>
            <p:ph idx="1"/>
          </p:nvPr>
        </p:nvSpPr>
        <p:spPr>
          <a:xfrm>
            <a:off x="457201" y="1295400"/>
            <a:ext cx="7086600" cy="4876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411480"/>
            <a:ext cx="7086600" cy="883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445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A223-BDE3-4662-BD05-6BDBDD27824A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Footnote"/>
          <p:cNvSpPr>
            <a:spLocks noGrp="1"/>
          </p:cNvSpPr>
          <p:nvPr>
            <p:ph type="body" sz="quarter" idx="13"/>
          </p:nvPr>
        </p:nvSpPr>
        <p:spPr>
          <a:xfrm>
            <a:off x="609600" y="6172200"/>
            <a:ext cx="10972800" cy="31242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10972800" cy="4876800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6495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- bul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4800" y="6563248"/>
            <a:ext cx="457200" cy="304800"/>
          </a:xfr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C4D624A-DA16-474F-963F-8CED13AEC998}" type="slidenum">
              <a:rPr lang="en-US" smtClean="0">
                <a:solidFill>
                  <a:srgbClr val="1E1E1E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E1E1E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otnote"/>
          <p:cNvSpPr>
            <a:spLocks noGrp="1"/>
          </p:cNvSpPr>
          <p:nvPr>
            <p:ph type="body" sz="quarter" idx="13"/>
          </p:nvPr>
        </p:nvSpPr>
        <p:spPr>
          <a:xfrm>
            <a:off x="457200" y="6172200"/>
            <a:ext cx="11277600" cy="193699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176"/>
            <a:ext cx="11277600" cy="437164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3876"/>
            <a:ext cx="11277600" cy="876300"/>
          </a:xfrm>
        </p:spPr>
        <p:txBody>
          <a:bodyPr/>
          <a:lstStyle>
            <a:lvl1pPr>
              <a:defRPr sz="4000" b="0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79BD49-E56D-F04A-A4F0-CEE40822C5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6591008"/>
            <a:ext cx="6221413" cy="249279"/>
          </a:xfrm>
        </p:spPr>
        <p:txBody>
          <a:bodyPr anchor="ctr"/>
          <a:lstStyle>
            <a:lvl1pPr marL="0" indent="0">
              <a:buFontTx/>
              <a:buNone/>
              <a:defRPr sz="8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468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95128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MRS 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tom banner - navy blue"/>
          <p:cNvSpPr/>
          <p:nvPr/>
        </p:nvSpPr>
        <p:spPr>
          <a:xfrm>
            <a:off x="11734800" y="6556248"/>
            <a:ext cx="457200" cy="3017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1752" y="6553200"/>
            <a:ext cx="457200" cy="304800"/>
          </a:xfrm>
        </p:spPr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A223-BDE3-4662-BD05-6BDBDD2782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Footnote"/>
          <p:cNvSpPr>
            <a:spLocks noGrp="1"/>
          </p:cNvSpPr>
          <p:nvPr>
            <p:ph type="body" sz="quarter" idx="13"/>
          </p:nvPr>
        </p:nvSpPr>
        <p:spPr>
          <a:xfrm>
            <a:off x="457200" y="6172200"/>
            <a:ext cx="11277600" cy="31242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11277600" cy="4876800"/>
          </a:xfrm>
        </p:spPr>
        <p:txBody>
          <a:bodyPr/>
          <a:lstStyle>
            <a:lvl1pPr>
              <a:lnSpc>
                <a:spcPct val="114000"/>
              </a:lnSpc>
              <a:defRPr sz="2200"/>
            </a:lvl1pPr>
            <a:lvl2pPr>
              <a:lnSpc>
                <a:spcPct val="114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7553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MRS Bold - Nav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vy edge"/>
          <p:cNvSpPr/>
          <p:nvPr/>
        </p:nvSpPr>
        <p:spPr>
          <a:xfrm>
            <a:off x="7874599" y="0"/>
            <a:ext cx="431740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1752" y="6553200"/>
            <a:ext cx="457200" cy="304800"/>
          </a:xfrm>
        </p:spPr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A223-BDE3-4662-BD05-6BDBDD2782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Footnote"/>
          <p:cNvSpPr>
            <a:spLocks noGrp="1"/>
          </p:cNvSpPr>
          <p:nvPr>
            <p:ph type="body" sz="quarter" idx="13"/>
          </p:nvPr>
        </p:nvSpPr>
        <p:spPr>
          <a:xfrm>
            <a:off x="457200" y="6172200"/>
            <a:ext cx="7086600" cy="31242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idebar Placeholder"/>
          <p:cNvSpPr>
            <a:spLocks noGrp="1"/>
          </p:cNvSpPr>
          <p:nvPr>
            <p:ph sz="quarter" idx="15"/>
          </p:nvPr>
        </p:nvSpPr>
        <p:spPr>
          <a:xfrm>
            <a:off x="8337176" y="457200"/>
            <a:ext cx="3397624" cy="5715000"/>
          </a:xfrm>
        </p:spPr>
        <p:txBody>
          <a:bodyPr lIns="91440" anchor="ctr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5:2"/>
          <p:cNvSpPr>
            <a:spLocks noGrp="1"/>
          </p:cNvSpPr>
          <p:nvPr>
            <p:ph idx="1"/>
          </p:nvPr>
        </p:nvSpPr>
        <p:spPr>
          <a:xfrm>
            <a:off x="457201" y="1295400"/>
            <a:ext cx="7086600" cy="4876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411480"/>
            <a:ext cx="7086600" cy="883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7987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oup Medicare Retiree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338200"/>
            <a:ext cx="11004973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ctr">
              <a:defRPr sz="800" b="0" i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</a:lstStyle>
          <a:p>
            <a:pPr marL="25400">
              <a:spcBef>
                <a:spcPts val="25"/>
              </a:spcBef>
              <a:defRPr/>
            </a:pPr>
            <a:fld id="{81D60167-4931-47E6-BA6A-407CBD079E47}" type="slidenum">
              <a:rPr lang="en-US" spc="-5" smtClean="0"/>
              <a:pPr marL="25400">
                <a:spcBef>
                  <a:spcPts val="25"/>
                </a:spcBef>
                <a:defRPr/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18805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9F044A-C4E4-44AC-B43A-4C496B5992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" b="12274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7" name="Footnote"/>
          <p:cNvSpPr>
            <a:spLocks noGrp="1"/>
          </p:cNvSpPr>
          <p:nvPr>
            <p:ph type="body" sz="quarter" idx="13"/>
          </p:nvPr>
        </p:nvSpPr>
        <p:spPr>
          <a:xfrm>
            <a:off x="457200" y="6363934"/>
            <a:ext cx="11277600" cy="31242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26280"/>
            <a:ext cx="5676900" cy="548149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288925" indent="0">
              <a:lnSpc>
                <a:spcPct val="114000"/>
              </a:lnSpc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5676900" cy="876300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7E89803B-84ED-4BDD-8AFC-1E82939BF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556248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800" spc="150" baseline="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15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429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flipH="1">
            <a:off x="786661" y="2713433"/>
            <a:ext cx="2541480" cy="123110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67" b="0" kern="1200" dirty="0">
                <a:solidFill>
                  <a:srgbClr val="0F4A77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348722" y="2014539"/>
            <a:ext cx="1219200" cy="2585596"/>
          </a:xfrm>
          <a:prstGeom prst="rightArrow">
            <a:avLst>
              <a:gd name="adj1" fmla="val 0"/>
              <a:gd name="adj2" fmla="val 0"/>
            </a:avLst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1"/>
          </p:nvPr>
        </p:nvSpPr>
        <p:spPr>
          <a:xfrm>
            <a:off x="4935879" y="2365381"/>
            <a:ext cx="6823500" cy="1838849"/>
          </a:xfrm>
          <a:prstGeom prst="rect">
            <a:avLst/>
          </a:prstGeom>
        </p:spPr>
        <p:txBody>
          <a:bodyPr lIns="0" tIns="0" anchor="ctr" anchorCtr="0"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 marL="461951" indent="-233357">
              <a:spcBef>
                <a:spcPts val="600"/>
              </a:spcBef>
              <a:spcAft>
                <a:spcPts val="0"/>
              </a:spcAft>
              <a:defRPr sz="1600"/>
            </a:lvl2pPr>
            <a:lvl3pPr marL="682608" indent="-220657">
              <a:spcBef>
                <a:spcPts val="600"/>
              </a:spcBef>
              <a:spcAft>
                <a:spcPts val="300"/>
              </a:spcAft>
              <a:defRPr sz="1400"/>
            </a:lvl3pPr>
            <a:lvl4pPr marL="914377" indent="-231769">
              <a:spcBef>
                <a:spcPts val="300"/>
              </a:spcBef>
              <a:spcAft>
                <a:spcPts val="0"/>
              </a:spcAft>
              <a:defRPr sz="1400"/>
            </a:lvl4pPr>
            <a:lvl5pPr marL="1146146" indent="-231769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&gt;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467B7BC9-2500-4FFB-BC9E-C409E5FB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1752" y="6553200"/>
            <a:ext cx="457200" cy="304800"/>
          </a:xfrm>
        </p:spPr>
        <p:txBody>
          <a:bodyPr/>
          <a:lstStyle>
            <a:lvl1pPr>
              <a:defRPr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A223-BDE3-4662-BD05-6BDBDD2782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47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803400"/>
            <a:ext cx="10972800" cy="4657725"/>
          </a:xfrm>
          <a:prstGeom prst="rect">
            <a:avLst/>
          </a:prstGeom>
        </p:spPr>
        <p:txBody>
          <a:bodyPr lIns="0" tIns="0"/>
          <a:lstStyle>
            <a:lvl1pPr>
              <a:spcBef>
                <a:spcPts val="1200"/>
              </a:spcBef>
              <a:spcAft>
                <a:spcPts val="0"/>
              </a:spcAft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defRPr sz="1600"/>
            </a:lvl2pPr>
            <a:lvl3pPr marL="682608" indent="-168270">
              <a:spcBef>
                <a:spcPts val="600"/>
              </a:spcBef>
              <a:spcAft>
                <a:spcPts val="300"/>
              </a:spcAft>
              <a:defRPr sz="1400"/>
            </a:lvl3pPr>
            <a:lvl4pPr marL="914377" indent="-231769">
              <a:spcBef>
                <a:spcPts val="300"/>
              </a:spcBef>
              <a:spcAft>
                <a:spcPts val="0"/>
              </a:spcAft>
              <a:defRPr sz="1400"/>
            </a:lvl4pPr>
            <a:lvl5pPr marL="1146146" indent="-231769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&gt;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57200" y="411479"/>
            <a:ext cx="10972800" cy="886968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Bottom banner - navy blue">
            <a:extLst>
              <a:ext uri="{FF2B5EF4-FFF2-40B4-BE49-F238E27FC236}">
                <a16:creationId xmlns:a16="http://schemas.microsoft.com/office/drawing/2014/main" id="{61E35070-E4EA-47BC-9890-9D3F17C5AC87}"/>
              </a:ext>
            </a:extLst>
          </p:cNvPr>
          <p:cNvSpPr/>
          <p:nvPr/>
        </p:nvSpPr>
        <p:spPr>
          <a:xfrm>
            <a:off x="11734800" y="6556248"/>
            <a:ext cx="457200" cy="3017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7760FC-269B-4B17-AB11-FB7C65BA3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4800" y="6553200"/>
            <a:ext cx="457200" cy="304800"/>
          </a:xfrm>
        </p:spPr>
        <p:txBody>
          <a:bodyPr/>
          <a:lstStyle>
            <a:lvl1pPr>
              <a:defRPr sz="8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A223-BDE3-4662-BD05-6BDBDD27824A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61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852">
          <p15:clr>
            <a:srgbClr val="FBAE40"/>
          </p15:clr>
        </p15:guide>
        <p15:guide id="4" orient="horz" pos="5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411480"/>
            <a:ext cx="10972800" cy="595312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Bottom banner - navy blue">
            <a:extLst>
              <a:ext uri="{FF2B5EF4-FFF2-40B4-BE49-F238E27FC236}">
                <a16:creationId xmlns:a16="http://schemas.microsoft.com/office/drawing/2014/main" id="{732E7FAB-B8E1-4744-A1C7-051402BDBD7A}"/>
              </a:ext>
            </a:extLst>
          </p:cNvPr>
          <p:cNvSpPr/>
          <p:nvPr/>
        </p:nvSpPr>
        <p:spPr>
          <a:xfrm>
            <a:off x="11734800" y="6556248"/>
            <a:ext cx="457200" cy="3017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978574-CD5E-4031-94BD-62D358C6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4800" y="6553200"/>
            <a:ext cx="457200" cy="304800"/>
          </a:xfrm>
        </p:spPr>
        <p:txBody>
          <a:bodyPr/>
          <a:lstStyle>
            <a:lvl1pPr>
              <a:defRPr sz="800" b="0">
                <a:solidFill>
                  <a:srgbClr val="D9D9D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A223-BDE3-4662-BD05-6BDBDD2782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8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88">
          <p15:clr>
            <a:srgbClr val="FBAE40"/>
          </p15:clr>
        </p15:guide>
        <p15:guide id="4" orient="horz" pos="85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tom banner - navy blue"/>
          <p:cNvSpPr/>
          <p:nvPr/>
        </p:nvSpPr>
        <p:spPr>
          <a:xfrm>
            <a:off x="11734800" y="6556248"/>
            <a:ext cx="457200" cy="3017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4800" y="6553200"/>
            <a:ext cx="4572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5A223-BDE3-4662-BD05-6BDBDD27824A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note"/>
          <p:cNvSpPr>
            <a:spLocks noGrp="1"/>
          </p:cNvSpPr>
          <p:nvPr>
            <p:ph type="body" sz="quarter" idx="13"/>
          </p:nvPr>
        </p:nvSpPr>
        <p:spPr>
          <a:xfrm>
            <a:off x="457200" y="6172200"/>
            <a:ext cx="11277600" cy="31242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11277600" cy="4876800"/>
          </a:xfrm>
        </p:spPr>
        <p:txBody>
          <a:bodyPr/>
          <a:lstStyle>
            <a:lvl1pPr>
              <a:lnSpc>
                <a:spcPct val="114000"/>
              </a:lnSpc>
              <a:defRPr sz="2200"/>
            </a:lvl1pPr>
            <a:lvl2pPr>
              <a:lnSpc>
                <a:spcPct val="114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717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ue Ed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raphic 10" descr="Graphic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96" y="-8551"/>
            <a:ext cx="3085604" cy="686655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435E7784-185B-4AFD-B050-A84CE43D84B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845136" y="6611112"/>
            <a:ext cx="263850" cy="261606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979797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29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MRS Bold - Nav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vy edge"/>
          <p:cNvSpPr/>
          <p:nvPr/>
        </p:nvSpPr>
        <p:spPr>
          <a:xfrm>
            <a:off x="8794377" y="0"/>
            <a:ext cx="339762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1752" y="6553200"/>
            <a:ext cx="457200" cy="304800"/>
          </a:xfrm>
        </p:spPr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A223-BDE3-4662-BD05-6BDBDD2782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Footnote"/>
          <p:cNvSpPr>
            <a:spLocks noGrp="1"/>
          </p:cNvSpPr>
          <p:nvPr>
            <p:ph type="body" sz="quarter" idx="13"/>
          </p:nvPr>
        </p:nvSpPr>
        <p:spPr>
          <a:xfrm>
            <a:off x="457200" y="6172200"/>
            <a:ext cx="7086600" cy="31242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idebar Placeholder"/>
          <p:cNvSpPr>
            <a:spLocks noGrp="1"/>
          </p:cNvSpPr>
          <p:nvPr>
            <p:ph sz="quarter" idx="15"/>
          </p:nvPr>
        </p:nvSpPr>
        <p:spPr>
          <a:xfrm>
            <a:off x="8337176" y="457200"/>
            <a:ext cx="3397624" cy="5715000"/>
          </a:xfrm>
        </p:spPr>
        <p:txBody>
          <a:bodyPr lIns="91440" anchor="ctr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5:2"/>
          <p:cNvSpPr>
            <a:spLocks noGrp="1"/>
          </p:cNvSpPr>
          <p:nvPr>
            <p:ph idx="1"/>
          </p:nvPr>
        </p:nvSpPr>
        <p:spPr>
          <a:xfrm>
            <a:off x="457201" y="1295400"/>
            <a:ext cx="7086600" cy="4876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411480"/>
            <a:ext cx="7086600" cy="883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184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A223-BDE3-4662-BD05-6BDBDD27824A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Footnote"/>
          <p:cNvSpPr>
            <a:spLocks noGrp="1"/>
          </p:cNvSpPr>
          <p:nvPr>
            <p:ph type="body" sz="quarter" idx="13"/>
          </p:nvPr>
        </p:nvSpPr>
        <p:spPr>
          <a:xfrm>
            <a:off x="609600" y="6172200"/>
            <a:ext cx="10972800" cy="31242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10972800" cy="4876800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931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- bul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4800" y="6563248"/>
            <a:ext cx="457200" cy="304800"/>
          </a:xfr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C4D624A-DA16-474F-963F-8CED13AEC998}" type="slidenum">
              <a:rPr lang="en-US" smtClean="0">
                <a:solidFill>
                  <a:srgbClr val="1E1E1E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E1E1E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otnote"/>
          <p:cNvSpPr>
            <a:spLocks noGrp="1"/>
          </p:cNvSpPr>
          <p:nvPr>
            <p:ph type="body" sz="quarter" idx="13"/>
          </p:nvPr>
        </p:nvSpPr>
        <p:spPr>
          <a:xfrm>
            <a:off x="457200" y="6172200"/>
            <a:ext cx="11277600" cy="193699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176"/>
            <a:ext cx="11277600" cy="437164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3876"/>
            <a:ext cx="11277600" cy="876300"/>
          </a:xfrm>
        </p:spPr>
        <p:txBody>
          <a:bodyPr/>
          <a:lstStyle>
            <a:lvl1pPr>
              <a:defRPr sz="4000" b="0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79BD49-E56D-F04A-A4F0-CEE40822C5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6591008"/>
            <a:ext cx="6221413" cy="249279"/>
          </a:xfrm>
        </p:spPr>
        <p:txBody>
          <a:bodyPr anchor="ctr"/>
          <a:lstStyle>
            <a:lvl1pPr marL="0" indent="0">
              <a:buFontTx/>
              <a:buNone/>
              <a:defRPr sz="8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468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28743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- bul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D72A2E-FB09-564F-B726-5FA054971CCE}"/>
              </a:ext>
            </a:extLst>
          </p:cNvPr>
          <p:cNvSpPr/>
          <p:nvPr userDrawn="1"/>
        </p:nvSpPr>
        <p:spPr>
          <a:xfrm>
            <a:off x="1" y="1"/>
            <a:ext cx="12192000" cy="65888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888" bIns="121888" rtlCol="0" anchor="ctr"/>
          <a:lstStyle/>
          <a:p>
            <a:pPr algn="ctr"/>
            <a:endParaRPr lang="en-US" sz="239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4800" y="6588868"/>
            <a:ext cx="457200" cy="253115"/>
          </a:xfrm>
        </p:spPr>
        <p:txBody>
          <a:bodyPr/>
          <a:lstStyle>
            <a:lvl1pPr>
              <a:defRPr sz="900" b="0">
                <a:solidFill>
                  <a:schemeClr val="bg1"/>
                </a:solidFill>
              </a:defRPr>
            </a:lvl1pPr>
          </a:lstStyle>
          <a:p>
            <a:fld id="{2D55A223-BDE3-4662-BD05-6BDBDD2782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note"/>
          <p:cNvSpPr>
            <a:spLocks noGrp="1"/>
          </p:cNvSpPr>
          <p:nvPr>
            <p:ph type="body" sz="quarter" idx="13"/>
          </p:nvPr>
        </p:nvSpPr>
        <p:spPr>
          <a:xfrm>
            <a:off x="457201" y="6200092"/>
            <a:ext cx="11277600" cy="193699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80161"/>
            <a:ext cx="11277600" cy="4919929"/>
          </a:xfrm>
        </p:spPr>
        <p:txBody>
          <a:bodyPr/>
          <a:lstStyle>
            <a:lvl1pPr>
              <a:defRPr sz="2199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8446"/>
            <a:ext cx="11277600" cy="876300"/>
          </a:xfrm>
        </p:spPr>
        <p:txBody>
          <a:bodyPr/>
          <a:lstStyle>
            <a:lvl1pPr>
              <a:defRPr sz="3199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D93E2-9BBA-154D-A34E-901733378C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200" y="6588867"/>
            <a:ext cx="6870182" cy="2691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2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35D8F0-AD98-49CB-AB71-D0BAFA1272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7" name="Footnote"/>
          <p:cNvSpPr>
            <a:spLocks noGrp="1"/>
          </p:cNvSpPr>
          <p:nvPr>
            <p:ph type="body" sz="quarter" idx="13"/>
          </p:nvPr>
        </p:nvSpPr>
        <p:spPr>
          <a:xfrm>
            <a:off x="457200" y="6363934"/>
            <a:ext cx="11277600" cy="31242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26280"/>
            <a:ext cx="5676900" cy="548149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288925" indent="0">
              <a:lnSpc>
                <a:spcPct val="114000"/>
              </a:lnSpc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8960"/>
            <a:ext cx="5676900" cy="876300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7E89803B-84ED-4BDD-8AFC-1E82939BF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556248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800" spc="150" baseline="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15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00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sky, person, nature&#10;&#10;Description automatically generated">
            <a:extLst>
              <a:ext uri="{FF2B5EF4-FFF2-40B4-BE49-F238E27FC236}">
                <a16:creationId xmlns:a16="http://schemas.microsoft.com/office/drawing/2014/main" id="{722E4B9F-C494-4C31-B2A3-25A418DAF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9" b="9465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7" name="Footnote"/>
          <p:cNvSpPr>
            <a:spLocks noGrp="1"/>
          </p:cNvSpPr>
          <p:nvPr>
            <p:ph type="body" sz="quarter" idx="13"/>
          </p:nvPr>
        </p:nvSpPr>
        <p:spPr>
          <a:xfrm>
            <a:off x="457200" y="6363934"/>
            <a:ext cx="11277600" cy="31242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26280"/>
            <a:ext cx="5676900" cy="548149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288925" indent="0">
              <a:lnSpc>
                <a:spcPct val="114000"/>
              </a:lnSpc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6936"/>
            <a:ext cx="5676900" cy="876300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7E89803B-84ED-4BDD-8AFC-1E82939BF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556248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800" spc="150" baseline="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15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26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tom banner - navy blue"/>
          <p:cNvSpPr/>
          <p:nvPr/>
        </p:nvSpPr>
        <p:spPr>
          <a:xfrm>
            <a:off x="11734800" y="6556248"/>
            <a:ext cx="457200" cy="3017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4800" y="6553200"/>
            <a:ext cx="457200" cy="304800"/>
          </a:xfrm>
        </p:spPr>
        <p:txBody>
          <a:bodyPr/>
          <a:lstStyle>
            <a:lvl1pPr>
              <a:defRPr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A223-BDE3-4662-BD05-6BDBDD27824A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7" name="Footnote"/>
          <p:cNvSpPr>
            <a:spLocks noGrp="1"/>
          </p:cNvSpPr>
          <p:nvPr>
            <p:ph type="body" sz="quarter" idx="13"/>
          </p:nvPr>
        </p:nvSpPr>
        <p:spPr>
          <a:xfrm>
            <a:off x="457200" y="6172200"/>
            <a:ext cx="11277600" cy="31242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11277600" cy="4876800"/>
          </a:xfrm>
        </p:spPr>
        <p:txBody>
          <a:bodyPr/>
          <a:lstStyle>
            <a:lvl1pPr>
              <a:lnSpc>
                <a:spcPct val="114000"/>
              </a:lnSpc>
              <a:defRPr sz="2200"/>
            </a:lvl1pPr>
            <a:lvl2pPr>
              <a:lnSpc>
                <a:spcPct val="114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498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MRS Bold - Nav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vy edge"/>
          <p:cNvSpPr/>
          <p:nvPr/>
        </p:nvSpPr>
        <p:spPr>
          <a:xfrm>
            <a:off x="7874599" y="0"/>
            <a:ext cx="431740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1752" y="6553200"/>
            <a:ext cx="457200" cy="304800"/>
          </a:xfrm>
        </p:spPr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A223-BDE3-4662-BD05-6BDBDD2782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Footnote"/>
          <p:cNvSpPr>
            <a:spLocks noGrp="1"/>
          </p:cNvSpPr>
          <p:nvPr>
            <p:ph type="body" sz="quarter" idx="13"/>
          </p:nvPr>
        </p:nvSpPr>
        <p:spPr>
          <a:xfrm>
            <a:off x="457200" y="6172200"/>
            <a:ext cx="7086600" cy="31242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idebar Placeholder"/>
          <p:cNvSpPr>
            <a:spLocks noGrp="1"/>
          </p:cNvSpPr>
          <p:nvPr>
            <p:ph sz="quarter" idx="15"/>
          </p:nvPr>
        </p:nvSpPr>
        <p:spPr>
          <a:xfrm>
            <a:off x="8337176" y="457200"/>
            <a:ext cx="3397624" cy="5715000"/>
          </a:xfrm>
        </p:spPr>
        <p:txBody>
          <a:bodyPr lIns="91440" anchor="ctr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5:2"/>
          <p:cNvSpPr>
            <a:spLocks noGrp="1"/>
          </p:cNvSpPr>
          <p:nvPr>
            <p:ph idx="1"/>
          </p:nvPr>
        </p:nvSpPr>
        <p:spPr>
          <a:xfrm>
            <a:off x="457201" y="1295400"/>
            <a:ext cx="7086600" cy="4876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411480"/>
            <a:ext cx="7086600" cy="883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935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411480"/>
            <a:ext cx="10972800" cy="595312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Bottom banner - navy blue">
            <a:extLst>
              <a:ext uri="{FF2B5EF4-FFF2-40B4-BE49-F238E27FC236}">
                <a16:creationId xmlns:a16="http://schemas.microsoft.com/office/drawing/2014/main" id="{732E7FAB-B8E1-4744-A1C7-051402BDBD7A}"/>
              </a:ext>
            </a:extLst>
          </p:cNvPr>
          <p:cNvSpPr/>
          <p:nvPr/>
        </p:nvSpPr>
        <p:spPr>
          <a:xfrm>
            <a:off x="11734800" y="6556248"/>
            <a:ext cx="457200" cy="3017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978574-CD5E-4031-94BD-62D358C6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4800" y="6553200"/>
            <a:ext cx="457200" cy="304800"/>
          </a:xfrm>
        </p:spPr>
        <p:txBody>
          <a:bodyPr/>
          <a:lstStyle>
            <a:lvl1pPr>
              <a:defRPr sz="8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A223-BDE3-4662-BD05-6BDBDD27824A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22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88">
          <p15:clr>
            <a:srgbClr val="FBAE40"/>
          </p15:clr>
        </p15:guide>
        <p15:guide id="4" orient="horz" pos="8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MRS 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tom banner - navy blue"/>
          <p:cNvSpPr/>
          <p:nvPr/>
        </p:nvSpPr>
        <p:spPr>
          <a:xfrm>
            <a:off x="11734800" y="6556248"/>
            <a:ext cx="457200" cy="3017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1752" y="6553200"/>
            <a:ext cx="457200" cy="304800"/>
          </a:xfrm>
        </p:spPr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A223-BDE3-4662-BD05-6BDBDD2782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Footnote"/>
          <p:cNvSpPr>
            <a:spLocks noGrp="1"/>
          </p:cNvSpPr>
          <p:nvPr>
            <p:ph type="body" sz="quarter" idx="13"/>
          </p:nvPr>
        </p:nvSpPr>
        <p:spPr>
          <a:xfrm>
            <a:off x="457200" y="6172200"/>
            <a:ext cx="11277600" cy="31242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11277600" cy="4876800"/>
          </a:xfrm>
        </p:spPr>
        <p:txBody>
          <a:bodyPr/>
          <a:lstStyle>
            <a:lvl1pPr>
              <a:lnSpc>
                <a:spcPct val="114000"/>
              </a:lnSpc>
              <a:defRPr sz="2200"/>
            </a:lvl1pPr>
            <a:lvl2pPr>
              <a:lnSpc>
                <a:spcPct val="114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556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MRS Bold - Nav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vy edge"/>
          <p:cNvSpPr/>
          <p:nvPr/>
        </p:nvSpPr>
        <p:spPr>
          <a:xfrm>
            <a:off x="7874599" y="0"/>
            <a:ext cx="431740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1752" y="6553200"/>
            <a:ext cx="457200" cy="304800"/>
          </a:xfrm>
        </p:spPr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A223-BDE3-4662-BD05-6BDBDD2782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Footnote"/>
          <p:cNvSpPr>
            <a:spLocks noGrp="1"/>
          </p:cNvSpPr>
          <p:nvPr>
            <p:ph type="body" sz="quarter" idx="13"/>
          </p:nvPr>
        </p:nvSpPr>
        <p:spPr>
          <a:xfrm>
            <a:off x="457200" y="6172200"/>
            <a:ext cx="7086600" cy="31242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idebar Placeholder"/>
          <p:cNvSpPr>
            <a:spLocks noGrp="1"/>
          </p:cNvSpPr>
          <p:nvPr>
            <p:ph sz="quarter" idx="15"/>
          </p:nvPr>
        </p:nvSpPr>
        <p:spPr>
          <a:xfrm>
            <a:off x="8337176" y="457200"/>
            <a:ext cx="3397624" cy="5715000"/>
          </a:xfrm>
        </p:spPr>
        <p:txBody>
          <a:bodyPr lIns="91440" anchor="ctr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5:2"/>
          <p:cNvSpPr>
            <a:spLocks noGrp="1"/>
          </p:cNvSpPr>
          <p:nvPr>
            <p:ph idx="1"/>
          </p:nvPr>
        </p:nvSpPr>
        <p:spPr>
          <a:xfrm>
            <a:off x="457201" y="1295400"/>
            <a:ext cx="7086600" cy="4876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411480"/>
            <a:ext cx="7086600" cy="883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77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idescreen grid" hidden="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" name="Bottom banner - primary blue"/>
          <p:cNvSpPr/>
          <p:nvPr/>
        </p:nvSpPr>
        <p:spPr>
          <a:xfrm>
            <a:off x="0" y="6556248"/>
            <a:ext cx="12192000" cy="30175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11277600" cy="4914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1480"/>
            <a:ext cx="11277600" cy="876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Bottom banner - teal">
            <a:extLst>
              <a:ext uri="{FF2B5EF4-FFF2-40B4-BE49-F238E27FC236}">
                <a16:creationId xmlns:a16="http://schemas.microsoft.com/office/drawing/2014/main" id="{1EE8BB6C-FBE4-45DA-9172-BDEF55FD186A}"/>
              </a:ext>
            </a:extLst>
          </p:cNvPr>
          <p:cNvSpPr/>
          <p:nvPr/>
        </p:nvSpPr>
        <p:spPr>
          <a:xfrm>
            <a:off x="7449200" y="6556248"/>
            <a:ext cx="4114800" cy="301752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Bottom banner - navy blue">
            <a:extLst>
              <a:ext uri="{FF2B5EF4-FFF2-40B4-BE49-F238E27FC236}">
                <a16:creationId xmlns:a16="http://schemas.microsoft.com/office/drawing/2014/main" id="{D3241425-D81D-4529-BD51-9BBE907E679D}"/>
              </a:ext>
            </a:extLst>
          </p:cNvPr>
          <p:cNvSpPr/>
          <p:nvPr/>
        </p:nvSpPr>
        <p:spPr>
          <a:xfrm>
            <a:off x="11521380" y="6556248"/>
            <a:ext cx="685800" cy="3017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731752" y="6553200"/>
            <a:ext cx="457200" cy="3048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 b="0">
                <a:solidFill>
                  <a:srgbClr val="D9D9D9"/>
                </a:solidFill>
              </a:defRPr>
            </a:lvl1pPr>
          </a:lstStyle>
          <a:p>
            <a:fld id="{1384FA50-8B36-4B06-A05C-1E58CBA999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26410-80D9-491C-B00D-4344EC6E61A7}"/>
              </a:ext>
            </a:extLst>
          </p:cNvPr>
          <p:cNvSpPr txBox="1"/>
          <p:nvPr/>
        </p:nvSpPr>
        <p:spPr>
          <a:xfrm>
            <a:off x="457200" y="655624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20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MEDICARE RETIREE SOLUTIONS</a:t>
            </a:r>
          </a:p>
        </p:txBody>
      </p:sp>
    </p:spTree>
    <p:extLst>
      <p:ext uri="{BB962C8B-B14F-4D97-AF65-F5344CB8AC3E}">
        <p14:creationId xmlns:p14="http://schemas.microsoft.com/office/powerpoint/2010/main" val="350116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2" r:id="rId3"/>
    <p:sldLayoutId id="2147484041" r:id="rId4"/>
    <p:sldLayoutId id="2147484125" r:id="rId5"/>
    <p:sldLayoutId id="2147484163" r:id="rId6"/>
    <p:sldLayoutId id="2147484164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6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6858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200" kern="600" baseline="0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28600" algn="l" defTabSz="6858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6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64">
          <p15:clr>
            <a:srgbClr val="F26B43"/>
          </p15:clr>
        </p15:guide>
        <p15:guide id="4" orient="horz" pos="4128">
          <p15:clr>
            <a:srgbClr val="F26B43"/>
          </p15:clr>
        </p15:guide>
        <p15:guide id="5" orient="horz" pos="4080">
          <p15:clr>
            <a:srgbClr val="F26B43"/>
          </p15:clr>
        </p15:guide>
        <p15:guide id="6" pos="288">
          <p15:clr>
            <a:srgbClr val="F26B43"/>
          </p15:clr>
        </p15:guide>
        <p15:guide id="7" pos="7392">
          <p15:clr>
            <a:srgbClr val="F26B43"/>
          </p15:clr>
        </p15:guide>
        <p15:guide id="9" orient="horz" pos="1008">
          <p15:clr>
            <a:srgbClr val="F26B43"/>
          </p15:clr>
        </p15:guide>
        <p15:guide id="11" orient="horz" pos="816">
          <p15:clr>
            <a:srgbClr val="F26B43"/>
          </p15:clr>
        </p15:guide>
        <p15:guide id="12" orient="horz" pos="2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idescreen grid" hidden="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" name="Bottom banner - primary blue"/>
          <p:cNvSpPr/>
          <p:nvPr/>
        </p:nvSpPr>
        <p:spPr>
          <a:xfrm>
            <a:off x="0" y="6556248"/>
            <a:ext cx="12192000" cy="30175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11277600" cy="4914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1480"/>
            <a:ext cx="11277600" cy="876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Bottom banner - teal">
            <a:extLst>
              <a:ext uri="{FF2B5EF4-FFF2-40B4-BE49-F238E27FC236}">
                <a16:creationId xmlns:a16="http://schemas.microsoft.com/office/drawing/2014/main" id="{1EE8BB6C-FBE4-45DA-9172-BDEF55FD186A}"/>
              </a:ext>
            </a:extLst>
          </p:cNvPr>
          <p:cNvSpPr/>
          <p:nvPr/>
        </p:nvSpPr>
        <p:spPr>
          <a:xfrm>
            <a:off x="7449200" y="6556248"/>
            <a:ext cx="4114800" cy="301752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Bottom banner - navy blue">
            <a:extLst>
              <a:ext uri="{FF2B5EF4-FFF2-40B4-BE49-F238E27FC236}">
                <a16:creationId xmlns:a16="http://schemas.microsoft.com/office/drawing/2014/main" id="{D3241425-D81D-4529-BD51-9BBE907E679D}"/>
              </a:ext>
            </a:extLst>
          </p:cNvPr>
          <p:cNvSpPr/>
          <p:nvPr/>
        </p:nvSpPr>
        <p:spPr>
          <a:xfrm>
            <a:off x="11521380" y="6556248"/>
            <a:ext cx="685800" cy="3017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D9D9D9"/>
              </a:solidFill>
            </a:endParaRP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731752" y="6553200"/>
            <a:ext cx="457200" cy="3048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 b="0">
                <a:solidFill>
                  <a:srgbClr val="D9D9D9"/>
                </a:solidFill>
              </a:defRPr>
            </a:lvl1pPr>
          </a:lstStyle>
          <a:p>
            <a:fld id="{1384FA50-8B36-4B06-A05C-1E58CBA999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26410-80D9-491C-B00D-4344EC6E61A7}"/>
              </a:ext>
            </a:extLst>
          </p:cNvPr>
          <p:cNvSpPr txBox="1"/>
          <p:nvPr/>
        </p:nvSpPr>
        <p:spPr>
          <a:xfrm>
            <a:off x="457200" y="6556247"/>
            <a:ext cx="65" cy="30175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b="1" spc="200" baseline="0" dirty="0">
                <a:solidFill>
                  <a:schemeClr val="bg1">
                    <a:lumMod val="85000"/>
                  </a:schemeClr>
                </a:solidFill>
              </a:rPr>
              <a:t>GROUP MEDICARE RETIREE SOLUTIONS</a:t>
            </a:r>
          </a:p>
        </p:txBody>
      </p:sp>
    </p:spTree>
    <p:extLst>
      <p:ext uri="{BB962C8B-B14F-4D97-AF65-F5344CB8AC3E}">
        <p14:creationId xmlns:p14="http://schemas.microsoft.com/office/powerpoint/2010/main" val="211281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4" r:id="rId4"/>
    <p:sldLayoutId id="2147484136" r:id="rId5"/>
    <p:sldLayoutId id="2147484137" r:id="rId6"/>
    <p:sldLayoutId id="2147484139" r:id="rId7"/>
    <p:sldLayoutId id="2147484165" r:id="rId8"/>
    <p:sldLayoutId id="2147484166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6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6858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200" kern="600" baseline="0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28600" algn="l" defTabSz="6858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6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64">
          <p15:clr>
            <a:srgbClr val="F26B43"/>
          </p15:clr>
        </p15:guide>
        <p15:guide id="4" orient="horz" pos="4128">
          <p15:clr>
            <a:srgbClr val="F26B43"/>
          </p15:clr>
        </p15:guide>
        <p15:guide id="5" orient="horz" pos="4080">
          <p15:clr>
            <a:srgbClr val="F26B43"/>
          </p15:clr>
        </p15:guide>
        <p15:guide id="6" pos="288">
          <p15:clr>
            <a:srgbClr val="F26B43"/>
          </p15:clr>
        </p15:guide>
        <p15:guide id="7" pos="7392">
          <p15:clr>
            <a:srgbClr val="F26B43"/>
          </p15:clr>
        </p15:guide>
        <p15:guide id="9" orient="horz" pos="1008">
          <p15:clr>
            <a:srgbClr val="F26B43"/>
          </p15:clr>
        </p15:guide>
        <p15:guide id="11" orient="horz" pos="816">
          <p15:clr>
            <a:srgbClr val="F26B43"/>
          </p15:clr>
        </p15:guide>
        <p15:guide id="12" orient="horz" pos="2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idescreen grid" hidden="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" name="Bottom banner - primary blue"/>
          <p:cNvSpPr/>
          <p:nvPr/>
        </p:nvSpPr>
        <p:spPr>
          <a:xfrm>
            <a:off x="0" y="6556248"/>
            <a:ext cx="12192000" cy="30175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11277600" cy="4914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1480"/>
            <a:ext cx="11277600" cy="876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Bottom banner - teal">
            <a:extLst>
              <a:ext uri="{FF2B5EF4-FFF2-40B4-BE49-F238E27FC236}">
                <a16:creationId xmlns:a16="http://schemas.microsoft.com/office/drawing/2014/main" id="{1EE8BB6C-FBE4-45DA-9172-BDEF55FD186A}"/>
              </a:ext>
            </a:extLst>
          </p:cNvPr>
          <p:cNvSpPr/>
          <p:nvPr/>
        </p:nvSpPr>
        <p:spPr>
          <a:xfrm>
            <a:off x="7449200" y="6556248"/>
            <a:ext cx="4114800" cy="301752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Bottom banner - navy blue">
            <a:extLst>
              <a:ext uri="{FF2B5EF4-FFF2-40B4-BE49-F238E27FC236}">
                <a16:creationId xmlns:a16="http://schemas.microsoft.com/office/drawing/2014/main" id="{D3241425-D81D-4529-BD51-9BBE907E679D}"/>
              </a:ext>
            </a:extLst>
          </p:cNvPr>
          <p:cNvSpPr/>
          <p:nvPr/>
        </p:nvSpPr>
        <p:spPr>
          <a:xfrm>
            <a:off x="11521380" y="6556248"/>
            <a:ext cx="685800" cy="3017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D9D9D9"/>
              </a:solidFill>
            </a:endParaRP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731752" y="6553200"/>
            <a:ext cx="457200" cy="3048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 b="0">
                <a:solidFill>
                  <a:srgbClr val="D9D9D9"/>
                </a:solidFill>
              </a:defRPr>
            </a:lvl1pPr>
          </a:lstStyle>
          <a:p>
            <a:fld id="{1384FA50-8B36-4B06-A05C-1E58CBA999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26410-80D9-491C-B00D-4344EC6E61A7}"/>
              </a:ext>
            </a:extLst>
          </p:cNvPr>
          <p:cNvSpPr txBox="1"/>
          <p:nvPr/>
        </p:nvSpPr>
        <p:spPr>
          <a:xfrm>
            <a:off x="457200" y="6556247"/>
            <a:ext cx="65" cy="30175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b="1" spc="200" baseline="0" dirty="0">
                <a:solidFill>
                  <a:schemeClr val="bg1">
                    <a:lumMod val="85000"/>
                  </a:schemeClr>
                </a:solidFill>
              </a:rPr>
              <a:t>GROUP MEDICARE RETIREE SOLUTIONS</a:t>
            </a:r>
          </a:p>
        </p:txBody>
      </p:sp>
    </p:spTree>
    <p:extLst>
      <p:ext uri="{BB962C8B-B14F-4D97-AF65-F5344CB8AC3E}">
        <p14:creationId xmlns:p14="http://schemas.microsoft.com/office/powerpoint/2010/main" val="142015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6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6858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200" kern="600" baseline="0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28600" algn="l" defTabSz="6858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6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64">
          <p15:clr>
            <a:srgbClr val="F26B43"/>
          </p15:clr>
        </p15:guide>
        <p15:guide id="4" orient="horz" pos="4128">
          <p15:clr>
            <a:srgbClr val="F26B43"/>
          </p15:clr>
        </p15:guide>
        <p15:guide id="5" orient="horz" pos="4080">
          <p15:clr>
            <a:srgbClr val="F26B43"/>
          </p15:clr>
        </p15:guide>
        <p15:guide id="6" pos="288">
          <p15:clr>
            <a:srgbClr val="F26B43"/>
          </p15:clr>
        </p15:guide>
        <p15:guide id="7" pos="7392">
          <p15:clr>
            <a:srgbClr val="F26B43"/>
          </p15:clr>
        </p15:guide>
        <p15:guide id="9" orient="horz" pos="1008">
          <p15:clr>
            <a:srgbClr val="F26B43"/>
          </p15:clr>
        </p15:guide>
        <p15:guide id="11" orient="horz" pos="816">
          <p15:clr>
            <a:srgbClr val="F26B43"/>
          </p15:clr>
        </p15:guide>
        <p15:guide id="12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ue365deals.com/BCBSTX/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bcbstx.com/retiree-medicare-ut/faqs" TargetMode="External"/><Relationship Id="rId4" Type="http://schemas.openxmlformats.org/officeDocument/2006/relationships/hyperlink" Target="http://www.bcbstx.com/retiree-medicare-ut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6233" y="6244590"/>
            <a:ext cx="11277600" cy="31242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700" dirty="0">
                <a:solidFill>
                  <a:schemeClr val="tx1"/>
                </a:solidFill>
              </a:rPr>
              <a:t>Blue Cross and Blue Shield of Texas, a Division of Health Care Service Corporation, </a:t>
            </a:r>
            <a:br>
              <a:rPr lang="en-US" sz="700" dirty="0">
                <a:solidFill>
                  <a:schemeClr val="tx1"/>
                </a:solidFill>
              </a:rPr>
            </a:br>
            <a:r>
              <a:rPr lang="en-US" sz="700" dirty="0">
                <a:solidFill>
                  <a:schemeClr val="tx1"/>
                </a:solidFill>
              </a:rPr>
              <a:t>a Mutual Legal Reserve Company, an Independent Licensee of the Blue Cross and Blue Shield Association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6408" y="2552700"/>
            <a:ext cx="5859784" cy="876300"/>
          </a:xfrm>
        </p:spPr>
        <p:txBody>
          <a:bodyPr>
            <a:noAutofit/>
          </a:bodyPr>
          <a:lstStyle/>
          <a:p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+mn-lt"/>
              </a:rPr>
              <a:t>UT CARE</a:t>
            </a:r>
            <a:r>
              <a:rPr lang="en-US" baseline="30000" dirty="0">
                <a:latin typeface="+mn-lt"/>
              </a:rPr>
              <a:t>™ </a:t>
            </a:r>
            <a:r>
              <a:rPr lang="en-US" dirty="0">
                <a:latin typeface="+mn-lt"/>
              </a:rPr>
              <a:t>Medicare PPO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for The University of Texas System Retirees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71F61D3E-72E3-4718-8AE5-6E9BAD4531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34800" y="6553200"/>
            <a:ext cx="4572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5A223-BDE3-4662-BD05-6BDBDD27824A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18542-A279-47B2-ABBE-055605FCC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3" y="457200"/>
            <a:ext cx="2859097" cy="4754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8C1A60-D08D-4CF6-A340-F389869780E8}"/>
              </a:ext>
            </a:extLst>
          </p:cNvPr>
          <p:cNvSpPr/>
          <p:nvPr/>
        </p:nvSpPr>
        <p:spPr>
          <a:xfrm>
            <a:off x="-1" y="6581689"/>
            <a:ext cx="1536569" cy="20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Y0096_GRPUTSPPT23_M</a:t>
            </a:r>
            <a:endParaRPr lang="en-US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89245B-B386-40E4-913B-AC754EF5E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2239" y="173112"/>
            <a:ext cx="1875099" cy="42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6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880AD-BEC3-4EC3-A1A2-DB46FC34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6487"/>
            <a:ext cx="10972800" cy="451104"/>
          </a:xfrm>
        </p:spPr>
        <p:txBody>
          <a:bodyPr/>
          <a:lstStyle/>
          <a:p>
            <a:r>
              <a:rPr lang="en-US" sz="2800" b="1" dirty="0">
                <a:latin typeface="+mj-lt"/>
              </a:rPr>
              <a:t>UT CARE</a:t>
            </a:r>
            <a:r>
              <a:rPr lang="en-US" sz="2800" b="1" baseline="30000" dirty="0">
                <a:latin typeface="+mj-lt"/>
              </a:rPr>
              <a:t>™</a:t>
            </a:r>
            <a:r>
              <a:rPr lang="en-US" sz="2800" baseline="30000" dirty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Medicare PPO Plan Highlights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A223-BDE3-4662-BD05-6BDBDD27824A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976528"/>
              </p:ext>
            </p:extLst>
          </p:nvPr>
        </p:nvGraphicFramePr>
        <p:xfrm>
          <a:off x="2443162" y="1281595"/>
          <a:ext cx="7239261" cy="4647718"/>
        </p:xfrm>
        <a:graphic>
          <a:graphicData uri="http://schemas.openxmlformats.org/drawingml/2006/table">
            <a:tbl>
              <a:tblPr firstRow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5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1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677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Medical Coverage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62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Annual Deductible</a:t>
                      </a:r>
                      <a:r>
                        <a:rPr lang="en-US" sz="1600" b="1" baseline="0" dirty="0"/>
                        <a:t> </a:t>
                      </a:r>
                      <a:endParaRPr lang="en-US" sz="16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62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Out</a:t>
                      </a:r>
                      <a:r>
                        <a:rPr lang="en-US" sz="1600" b="1" baseline="0" dirty="0"/>
                        <a:t>-of-Pocket Maximum</a:t>
                      </a:r>
                      <a:endParaRPr lang="en-US" sz="16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62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Inpatient Hospital Services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667694"/>
                  </a:ext>
                </a:extLst>
              </a:tr>
              <a:tr h="42962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Outpatient Hospital Services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$0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26279"/>
                  </a:ext>
                </a:extLst>
              </a:tr>
              <a:tr h="42962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Emergency/Urgency</a:t>
                      </a:r>
                      <a:r>
                        <a:rPr lang="en-US" sz="1600" b="1" baseline="0" dirty="0"/>
                        <a:t> Care</a:t>
                      </a:r>
                      <a:endParaRPr lang="en-US" sz="16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2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Primary Care Office Visit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62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Specialist Care Office Visit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07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Physical, Speech &amp; </a:t>
                      </a:r>
                      <a:br>
                        <a:rPr lang="en-US" sz="1600" b="1" dirty="0"/>
                      </a:br>
                      <a:r>
                        <a:rPr lang="en-US" sz="1600" b="1" dirty="0"/>
                        <a:t>Occupational Services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962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Ambulance Services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81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3E8507-42EC-4C69-8868-3C8FC8B3AF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7010" y="1402530"/>
            <a:ext cx="10722990" cy="4657725"/>
          </a:xfrm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kumimoji="0" lang="en-US" sz="2400" b="0" i="0" u="none" strike="noStrike" kern="6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</a:rPr>
              <a:t>UT CARE</a:t>
            </a:r>
            <a:r>
              <a:rPr kumimoji="0" lang="en-US" sz="2400" b="0" i="0" u="none" strike="noStrike" kern="600" cap="none" spc="0" normalizeH="0" baseline="3000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</a:rPr>
              <a:t>™</a:t>
            </a:r>
            <a:r>
              <a:rPr kumimoji="0" lang="en-US" sz="2400" b="0" i="0" u="none" strike="noStrike" kern="6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</a:rPr>
              <a:t> Medicare PPO oﬀers members access to care from any </a:t>
            </a:r>
            <a:r>
              <a:rPr lang="en-US" sz="2400" dirty="0">
                <a:solidFill>
                  <a:srgbClr val="1E1E1E"/>
                </a:solidFill>
              </a:rPr>
              <a:t>provider </a:t>
            </a:r>
            <a:r>
              <a:rPr kumimoji="0" lang="en-US" sz="2400" b="0" i="0" u="none" strike="noStrike" kern="6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</a:rPr>
              <a:t>nationwide who </a:t>
            </a:r>
            <a:r>
              <a:rPr lang="en-US" sz="2400" dirty="0">
                <a:solidFill>
                  <a:srgbClr val="1E1E1E"/>
                </a:solidFill>
              </a:rPr>
              <a:t>accepts</a:t>
            </a:r>
            <a:r>
              <a:rPr kumimoji="0" lang="en-US" sz="2400" b="0" i="0" u="none" strike="noStrike" kern="6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</a:rPr>
              <a:t> Medicare assignment and</a:t>
            </a:r>
            <a:r>
              <a:rPr lang="en-US" sz="2400" dirty="0">
                <a:solidFill>
                  <a:srgbClr val="1E1E1E"/>
                </a:solidFill>
              </a:rPr>
              <a:t> who will submit claims to </a:t>
            </a:r>
            <a:r>
              <a:rPr kumimoji="0" lang="en-US" sz="2400" b="0" i="0" u="none" strike="noStrike" kern="6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</a:rPr>
              <a:t>Blue Cross and Blue Shield of Texas</a:t>
            </a:r>
            <a:r>
              <a:rPr lang="en-US" sz="2400" dirty="0">
                <a:solidFill>
                  <a:srgbClr val="1E1E1E"/>
                </a:solidFill>
              </a:rPr>
              <a:t>. </a:t>
            </a:r>
            <a:endParaRPr kumimoji="0" lang="en-US" sz="2400" b="0" i="0" u="none" strike="noStrike" kern="6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</a:endParaRPr>
          </a:p>
          <a:p>
            <a:pPr marL="288925" marR="0" lvl="0" indent="-288925" defTabSz="68580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6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</a:rPr>
              <a:t>98% of U.S. physicians accept Medicare assignment, according to the U.S. Centers for Medicare &amp; Medicaid Services (CMS</a:t>
            </a:r>
            <a:r>
              <a:rPr kumimoji="0" lang="en-US" sz="2400" b="0" i="0" u="none" strike="noStrike" kern="600" cap="none" spc="0" normalizeH="0" baseline="4400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</a:rPr>
              <a:t>1</a:t>
            </a:r>
            <a:r>
              <a:rPr kumimoji="0" lang="en-US" sz="2400" b="0" i="0" u="none" strike="noStrike" kern="6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</a:rPr>
              <a:t>). </a:t>
            </a:r>
          </a:p>
          <a:p>
            <a:pPr marL="288925" marR="0" lvl="0" indent="-288925" defTabSz="68580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6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</a:rPr>
              <a:t>Members’ coverage levels are the same in and out of network. </a:t>
            </a:r>
          </a:p>
          <a:p>
            <a:pPr marL="288925" marR="0" lvl="0" indent="-288925" defTabSz="68580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6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</a:rPr>
              <a:t>Referrals are not required for </a:t>
            </a:r>
            <a:r>
              <a:rPr lang="en-US" sz="2400" dirty="0">
                <a:solidFill>
                  <a:srgbClr val="1E1E1E"/>
                </a:solidFill>
              </a:rPr>
              <a:t>specialist visits</a:t>
            </a:r>
            <a:r>
              <a:rPr kumimoji="0" lang="en-US" sz="2400" b="0" i="0" u="none" strike="noStrike" kern="6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</a:rPr>
              <a:t>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4D79F9-A94E-4F3E-91E7-8E779BAED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Open Access Provider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B814E-F7A4-4390-A451-D6A5FC45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A223-BDE3-4662-BD05-6BDBDD27824A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4AE7B-D85F-4A7C-AFDB-CA302D8FB408}"/>
              </a:ext>
            </a:extLst>
          </p:cNvPr>
          <p:cNvSpPr txBox="1"/>
          <p:nvPr/>
        </p:nvSpPr>
        <p:spPr>
          <a:xfrm>
            <a:off x="762000" y="5921755"/>
            <a:ext cx="683306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CMS Dec.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43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372FA5-56B0-406F-9A35-D689210B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5A223-BDE3-4662-BD05-6BDBDD27824A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07BED-6115-414F-934A-171103211D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F0357-8DAC-4F0C-A476-414C74503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8F4F-48BA-40CA-A4FB-CC5D2367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space">
            <a:extLst>
              <a:ext uri="{FF2B5EF4-FFF2-40B4-BE49-F238E27FC236}">
                <a16:creationId xmlns:a16="http://schemas.microsoft.com/office/drawing/2014/main" id="{AB8E702A-B52C-4E60-8DD3-D9518105C7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7289B0-6E97-4557-ACA8-C02EEAF15400}"/>
              </a:ext>
            </a:extLst>
          </p:cNvPr>
          <p:cNvSpPr/>
          <p:nvPr/>
        </p:nvSpPr>
        <p:spPr bwMode="auto">
          <a:xfrm>
            <a:off x="1434906" y="2680444"/>
            <a:ext cx="9273734" cy="11310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UT CARE</a:t>
            </a:r>
            <a:r>
              <a:rPr lang="en-US" sz="4000" b="1" baseline="30000" dirty="0">
                <a:solidFill>
                  <a:schemeClr val="bg1"/>
                </a:solidFill>
                <a:latin typeface="+mj-lt"/>
              </a:rPr>
              <a:t>™ </a:t>
            </a:r>
            <a:r>
              <a:rPr lang="en-US" sz="4000" b="1" dirty="0">
                <a:solidFill>
                  <a:schemeClr val="bg1"/>
                </a:solidFill>
                <a:latin typeface="+mj-lt"/>
              </a:rPr>
              <a:t>Medicare PPO</a:t>
            </a:r>
            <a:endParaRPr lang="en-US" sz="4000" b="1" baseline="30000" dirty="0">
              <a:solidFill>
                <a:schemeClr val="bg1"/>
              </a:solidFill>
              <a:latin typeface="+mj-lt"/>
              <a:cs typeface="Arial"/>
            </a:endParaRPr>
          </a:p>
          <a:p>
            <a:pPr algn="ctr" defTabSz="121917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Extra Health and Wellness Benefits</a:t>
            </a:r>
            <a:endParaRPr lang="en-US" sz="4000" b="1" dirty="0">
              <a:solidFill>
                <a:schemeClr val="bg1"/>
              </a:solidFill>
              <a:latin typeface="+mj-lt"/>
              <a:cs typeface="Arial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49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5439" y="2478454"/>
            <a:ext cx="3729053" cy="2894576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803275" lvl="2" indent="-288925">
              <a:spcAft>
                <a:spcPts val="800"/>
              </a:spcAft>
              <a:buClr>
                <a:srgbClr val="0070C0"/>
              </a:buClr>
            </a:pPr>
            <a:r>
              <a:rPr lang="en-US" sz="2000" dirty="0"/>
              <a:t>MDLIVE</a:t>
            </a:r>
            <a:r>
              <a:rPr lang="en-US" baseline="30000" dirty="0"/>
              <a:t>® </a:t>
            </a:r>
            <a:r>
              <a:rPr lang="en-US" sz="2000" dirty="0"/>
              <a:t>Virtual Visits </a:t>
            </a:r>
          </a:p>
          <a:p>
            <a:pPr marL="803275" lvl="2" indent="-288925">
              <a:spcAft>
                <a:spcPts val="800"/>
              </a:spcAft>
              <a:buClr>
                <a:srgbClr val="0070C0"/>
              </a:buClr>
            </a:pPr>
            <a:r>
              <a:rPr lang="en-US" sz="2000" dirty="0"/>
              <a:t>24/7 Nurseline</a:t>
            </a:r>
          </a:p>
          <a:p>
            <a:pPr marL="803275" lvl="2" indent="-288925">
              <a:spcAft>
                <a:spcPts val="800"/>
              </a:spcAft>
              <a:buClr>
                <a:srgbClr val="0070C0"/>
              </a:buClr>
            </a:pPr>
            <a:r>
              <a:rPr lang="en-US" sz="2000" dirty="0">
                <a:ea typeface="+mn-lt"/>
                <a:cs typeface="+mn-lt"/>
              </a:rPr>
              <a:t>Blue365</a:t>
            </a:r>
            <a:r>
              <a:rPr lang="en-US" baseline="30000" dirty="0">
                <a:ea typeface="+mn-lt"/>
                <a:cs typeface="+mn-lt"/>
              </a:rPr>
              <a:t>®</a:t>
            </a:r>
            <a:endParaRPr lang="en-US" baseline="30000" dirty="0"/>
          </a:p>
          <a:p>
            <a:pPr marL="803275" lvl="2" indent="-288925">
              <a:spcAft>
                <a:spcPts val="800"/>
              </a:spcAft>
              <a:buClr>
                <a:srgbClr val="0070C0"/>
              </a:buClr>
            </a:pPr>
            <a:r>
              <a:rPr lang="en-US" sz="2000" dirty="0" err="1">
                <a:ea typeface="+mn-lt"/>
                <a:cs typeface="+mn-lt"/>
              </a:rPr>
              <a:t>TruHearing</a:t>
            </a:r>
            <a:r>
              <a:rPr lang="en-US" baseline="30000" dirty="0">
                <a:ea typeface="+mn-lt"/>
                <a:cs typeface="+mn-lt"/>
              </a:rPr>
              <a:t>®</a:t>
            </a:r>
          </a:p>
          <a:p>
            <a:pPr marL="803275" lvl="2" indent="-288925">
              <a:spcAft>
                <a:spcPts val="800"/>
              </a:spcAft>
              <a:buClr>
                <a:srgbClr val="0070C0"/>
              </a:buClr>
            </a:pPr>
            <a:r>
              <a:rPr lang="en-US" sz="2000" dirty="0" err="1"/>
              <a:t>SilverSneakers</a:t>
            </a:r>
            <a:r>
              <a:rPr lang="en-US" baseline="30000" dirty="0"/>
              <a:t>® </a:t>
            </a:r>
            <a:br>
              <a:rPr lang="en-US" sz="2000" baseline="30000" dirty="0"/>
            </a:br>
            <a:r>
              <a:rPr lang="en-US" sz="2000" dirty="0"/>
              <a:t>Fitness Program </a:t>
            </a:r>
          </a:p>
          <a:p>
            <a:pPr marL="803275" lvl="2" indent="-288925">
              <a:spcAft>
                <a:spcPts val="800"/>
              </a:spcAft>
              <a:buClr>
                <a:srgbClr val="0070C0"/>
              </a:buClr>
            </a:pPr>
            <a:r>
              <a:rPr lang="en-US" sz="2000" dirty="0"/>
              <a:t>Private Duty Nursing</a:t>
            </a:r>
          </a:p>
          <a:p>
            <a:pPr marL="803275" lvl="2" indent="-288925">
              <a:spcAft>
                <a:spcPts val="800"/>
              </a:spcAft>
              <a:buClr>
                <a:srgbClr val="0070C0"/>
              </a:buClr>
            </a:pPr>
            <a:endParaRPr lang="en-US" sz="2000" baseline="30000" dirty="0"/>
          </a:p>
          <a:p>
            <a:pPr marL="803275" lvl="2" indent="-288925">
              <a:spcAft>
                <a:spcPts val="800"/>
              </a:spcAft>
              <a:buClr>
                <a:srgbClr val="0070C0"/>
              </a:buClr>
            </a:pPr>
            <a:endParaRPr lang="en-US" sz="2000" baseline="30000" dirty="0"/>
          </a:p>
          <a:p>
            <a:pPr>
              <a:spcAft>
                <a:spcPts val="800"/>
              </a:spcAft>
              <a:buClr>
                <a:srgbClr val="0070C0"/>
              </a:buClr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480"/>
            <a:ext cx="10972800" cy="8869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+mj-lt"/>
              </a:rPr>
              <a:t>Extra Health and Wellness Benefits</a:t>
            </a:r>
            <a:endParaRPr lang="en-US" sz="2800" b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5A223-BDE3-4662-BD05-6BDBDD27824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8961" y="114651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Included in your plan, you will have access to extra health and wellness benefits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1493" y="2480214"/>
            <a:ext cx="4128446" cy="281575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288925" indent="-288925" algn="l" defTabSz="685800" rtl="0" eaLnBrk="1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28600" algn="l" defTabSz="6858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08" indent="-16827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77" indent="-231769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46" indent="-231769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3275" marR="0" lvl="2" indent="-28892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Hinge Health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03275" marR="0" lvl="2" indent="-28892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Livongo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</a:t>
            </a:r>
          </a:p>
          <a:p>
            <a:pPr marL="803275" marR="0" lvl="2" indent="-28892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Omada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</a:t>
            </a:r>
          </a:p>
          <a:p>
            <a:pPr marL="803275" marR="0" lvl="2" indent="-28892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Learn to Live</a:t>
            </a:r>
          </a:p>
          <a:p>
            <a:pPr marL="803275" marR="0" lvl="2" indent="-28892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Airrosti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</a:t>
            </a:r>
          </a:p>
          <a:p>
            <a:pPr marL="803275" marR="0" lvl="2" indent="-28892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Wondr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Health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™</a:t>
            </a:r>
          </a:p>
          <a:p>
            <a:pPr marL="803275" marR="0" lvl="2" indent="-28892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Catapult Health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800"/>
              </a:spcAft>
              <a:buClr>
                <a:srgbClr val="0070C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600" cap="none" spc="0" normalizeH="0" baseline="3000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800"/>
              </a:spcAft>
              <a:buClr>
                <a:srgbClr val="0070C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6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CBF9AB-AFDA-4F37-B913-FD44F005A8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7" r="30700"/>
          <a:stretch/>
        </p:blipFill>
        <p:spPr>
          <a:xfrm flipH="1">
            <a:off x="7537704" y="0"/>
            <a:ext cx="4654296" cy="655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42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A223-BDE3-4662-BD05-6BDBDD2782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21518"/>
            <a:ext cx="7086600" cy="5213293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What are Virtual Visits?</a:t>
            </a:r>
          </a:p>
          <a:p>
            <a:r>
              <a:rPr lang="en-US" sz="1800" dirty="0"/>
              <a:t>Virtual Visits, powered by MDLIVE</a:t>
            </a:r>
            <a:r>
              <a:rPr lang="en-US" sz="1400" baseline="30000" dirty="0"/>
              <a:t>®</a:t>
            </a:r>
            <a:r>
              <a:rPr lang="en-US" sz="1800" dirty="0"/>
              <a:t>, allow plan members to access care for non-emergency situations by phone, mobile app or online video anytime, anywhere. </a:t>
            </a:r>
          </a:p>
          <a:p>
            <a:r>
              <a:rPr lang="en-US" sz="1800" dirty="0"/>
              <a:t>Speak to a doctor, a behavioral health specialist, or schedule </a:t>
            </a:r>
            <a:br>
              <a:rPr lang="en-US" sz="1800" dirty="0"/>
            </a:br>
            <a:r>
              <a:rPr lang="en-US" sz="1800" dirty="0"/>
              <a:t>an appointment at a time that works best for you. Virtual visits may also be available through a UT institution health care provider and your current provider.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Below are some examples of conditions that an MDLIVE doctor can treat: </a:t>
            </a:r>
            <a:endParaRPr lang="en-US" sz="2000" b="1" dirty="0"/>
          </a:p>
          <a:p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Visits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378" y="4784125"/>
            <a:ext cx="1639771" cy="13093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Allergies</a:t>
            </a:r>
          </a:p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Anxiety </a:t>
            </a:r>
          </a:p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Asthma</a:t>
            </a:r>
          </a:p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Cold/flu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2416" y="4784125"/>
            <a:ext cx="1639771" cy="13093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Depression</a:t>
            </a:r>
          </a:p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Ear Infection</a:t>
            </a:r>
          </a:p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Fever</a:t>
            </a:r>
          </a:p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Headache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2050" y="4784125"/>
            <a:ext cx="1419576" cy="13093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Insect Bites</a:t>
            </a:r>
          </a:p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Nausea</a:t>
            </a:r>
          </a:p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Pink Eye</a:t>
            </a:r>
          </a:p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Rash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41941" y="4784125"/>
            <a:ext cx="1964324" cy="13093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Sinus Infection</a:t>
            </a:r>
          </a:p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Stress Management</a:t>
            </a:r>
          </a:p>
          <a:p>
            <a:pPr marL="173038" indent="-173038" algn="l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And More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DBDD27-2E52-487C-9185-0DCA020C7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8300" y="2673994"/>
            <a:ext cx="1600199" cy="12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41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A223-BDE3-4662-BD05-6BDBDD2782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Blue365</a:t>
            </a:r>
            <a:r>
              <a:rPr lang="en-US" sz="2000" baseline="50000" dirty="0"/>
              <a:t>®</a:t>
            </a:r>
            <a:r>
              <a:rPr lang="en-US" baseline="45000" dirty="0"/>
              <a:t> </a:t>
            </a:r>
            <a:r>
              <a:rPr lang="en-US" dirty="0"/>
              <a:t>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121519"/>
            <a:ext cx="7296732" cy="4876800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What is Blue365</a:t>
            </a:r>
            <a:r>
              <a:rPr lang="en-US" sz="1600" baseline="55000" dirty="0">
                <a:solidFill>
                  <a:schemeClr val="accent1"/>
                </a:solidFill>
              </a:rPr>
              <a:t>®</a:t>
            </a:r>
            <a:r>
              <a:rPr lang="en-US" sz="2000" b="1" dirty="0">
                <a:solidFill>
                  <a:schemeClr val="accent1"/>
                </a:solidFill>
              </a:rPr>
              <a:t>?</a:t>
            </a:r>
          </a:p>
          <a:p>
            <a:r>
              <a:rPr lang="en-US" sz="1800" dirty="0"/>
              <a:t>Blue365 offers premier health and wellness discounts to </a:t>
            </a:r>
            <a:br>
              <a:rPr lang="en-US" sz="1800" dirty="0"/>
            </a:br>
            <a:r>
              <a:rPr lang="en-US" sz="1800" dirty="0"/>
              <a:t>UT CARE</a:t>
            </a:r>
            <a:r>
              <a:rPr lang="en-US" sz="1800" baseline="30000" dirty="0"/>
              <a:t>™</a:t>
            </a:r>
            <a:r>
              <a:rPr lang="en-US" sz="1800" dirty="0"/>
              <a:t> members and it is free to join.</a:t>
            </a:r>
          </a:p>
          <a:p>
            <a:r>
              <a:rPr lang="en-US" sz="1200" dirty="0"/>
              <a:t> 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You can find savings like: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Discounts on exercise clothes and shoes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Discounted gym memberships and fitness aids, such as </a:t>
            </a:r>
            <a:br>
              <a:rPr lang="en-US" sz="1800" dirty="0"/>
            </a:br>
            <a:r>
              <a:rPr lang="en-US" sz="1800" dirty="0"/>
              <a:t>personal fitness trackers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Savings on eye exams, glasses, contacts, and hearing aids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And more</a:t>
            </a:r>
          </a:p>
          <a:p>
            <a:r>
              <a:rPr lang="en-US" sz="1800" b="1" dirty="0">
                <a:solidFill>
                  <a:schemeClr val="accent1"/>
                </a:solidFill>
              </a:rPr>
              <a:t>To learn more about Blue365, visit </a:t>
            </a:r>
            <a:r>
              <a:rPr lang="en-US" sz="1800" b="1" dirty="0">
                <a:solidFill>
                  <a:schemeClr val="accent1"/>
                </a:solidFill>
                <a:hlinkClick r:id="rId2"/>
              </a:rPr>
              <a:t>blue365deals.com/</a:t>
            </a:r>
            <a:r>
              <a:rPr lang="en-US" sz="1800" b="1" dirty="0" err="1">
                <a:solidFill>
                  <a:schemeClr val="accent1"/>
                </a:solidFill>
                <a:hlinkClick r:id="rId2"/>
              </a:rPr>
              <a:t>bcbstx</a:t>
            </a:r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59F24-88BF-4E8C-9364-C76A4E3322D5}"/>
              </a:ext>
            </a:extLst>
          </p:cNvPr>
          <p:cNvSpPr txBox="1"/>
          <p:nvPr/>
        </p:nvSpPr>
        <p:spPr>
          <a:xfrm>
            <a:off x="457200" y="6178732"/>
            <a:ext cx="6884277" cy="37664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*</a:t>
            </a:r>
            <a:r>
              <a:rPr lang="en-US" sz="1200" dirty="0"/>
              <a:t>Blue365 is a discount program only for BCBSTX members. This is NOT insurance.</a:t>
            </a: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DB565A-5919-4018-AE70-9B5194D05D68}"/>
              </a:ext>
            </a:extLst>
          </p:cNvPr>
          <p:cNvGrpSpPr>
            <a:grpSpLocks noChangeAspect="1"/>
          </p:cNvGrpSpPr>
          <p:nvPr/>
        </p:nvGrpSpPr>
        <p:grpSpPr>
          <a:xfrm>
            <a:off x="9506401" y="2503147"/>
            <a:ext cx="1245112" cy="1188720"/>
            <a:chOff x="6175374" y="2966248"/>
            <a:chExt cx="876301" cy="836613"/>
          </a:xfrm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0AF1B668-9F91-4CE3-A096-C86BDB4550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6987" y="3472660"/>
              <a:ext cx="273050" cy="271463"/>
            </a:xfrm>
            <a:custGeom>
              <a:avLst/>
              <a:gdLst>
                <a:gd name="T0" fmla="*/ 96 w 192"/>
                <a:gd name="T1" fmla="*/ 0 h 191"/>
                <a:gd name="T2" fmla="*/ 0 w 192"/>
                <a:gd name="T3" fmla="*/ 96 h 191"/>
                <a:gd name="T4" fmla="*/ 96 w 192"/>
                <a:gd name="T5" fmla="*/ 191 h 191"/>
                <a:gd name="T6" fmla="*/ 192 w 192"/>
                <a:gd name="T7" fmla="*/ 96 h 191"/>
                <a:gd name="T8" fmla="*/ 96 w 192"/>
                <a:gd name="T9" fmla="*/ 0 h 191"/>
                <a:gd name="T10" fmla="*/ 107 w 192"/>
                <a:gd name="T11" fmla="*/ 84 h 191"/>
                <a:gd name="T12" fmla="*/ 135 w 192"/>
                <a:gd name="T13" fmla="*/ 116 h 191"/>
                <a:gd name="T14" fmla="*/ 105 w 192"/>
                <a:gd name="T15" fmla="*/ 148 h 191"/>
                <a:gd name="T16" fmla="*/ 105 w 192"/>
                <a:gd name="T17" fmla="*/ 164 h 191"/>
                <a:gd name="T18" fmla="*/ 89 w 192"/>
                <a:gd name="T19" fmla="*/ 164 h 191"/>
                <a:gd name="T20" fmla="*/ 89 w 192"/>
                <a:gd name="T21" fmla="*/ 149 h 191"/>
                <a:gd name="T22" fmla="*/ 56 w 192"/>
                <a:gd name="T23" fmla="*/ 140 h 191"/>
                <a:gd name="T24" fmla="*/ 64 w 192"/>
                <a:gd name="T25" fmla="*/ 121 h 191"/>
                <a:gd name="T26" fmla="*/ 93 w 192"/>
                <a:gd name="T27" fmla="*/ 130 h 191"/>
                <a:gd name="T28" fmla="*/ 110 w 192"/>
                <a:gd name="T29" fmla="*/ 119 h 191"/>
                <a:gd name="T30" fmla="*/ 91 w 192"/>
                <a:gd name="T31" fmla="*/ 104 h 191"/>
                <a:gd name="T32" fmla="*/ 61 w 192"/>
                <a:gd name="T33" fmla="*/ 72 h 191"/>
                <a:gd name="T34" fmla="*/ 90 w 192"/>
                <a:gd name="T35" fmla="*/ 41 h 191"/>
                <a:gd name="T36" fmla="*/ 90 w 192"/>
                <a:gd name="T37" fmla="*/ 27 h 191"/>
                <a:gd name="T38" fmla="*/ 106 w 192"/>
                <a:gd name="T39" fmla="*/ 27 h 191"/>
                <a:gd name="T40" fmla="*/ 106 w 192"/>
                <a:gd name="T41" fmla="*/ 40 h 191"/>
                <a:gd name="T42" fmla="*/ 135 w 192"/>
                <a:gd name="T43" fmla="*/ 47 h 191"/>
                <a:gd name="T44" fmla="*/ 128 w 192"/>
                <a:gd name="T45" fmla="*/ 66 h 191"/>
                <a:gd name="T46" fmla="*/ 101 w 192"/>
                <a:gd name="T47" fmla="*/ 59 h 191"/>
                <a:gd name="T48" fmla="*/ 87 w 192"/>
                <a:gd name="T49" fmla="*/ 69 h 191"/>
                <a:gd name="T50" fmla="*/ 107 w 192"/>
                <a:gd name="T51" fmla="*/ 8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2" h="191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8"/>
                    <a:pt x="43" y="191"/>
                    <a:pt x="96" y="191"/>
                  </a:cubicBezTo>
                  <a:cubicBezTo>
                    <a:pt x="149" y="191"/>
                    <a:pt x="192" y="148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07" y="84"/>
                  </a:moveTo>
                  <a:cubicBezTo>
                    <a:pt x="127" y="91"/>
                    <a:pt x="135" y="101"/>
                    <a:pt x="135" y="116"/>
                  </a:cubicBezTo>
                  <a:cubicBezTo>
                    <a:pt x="135" y="132"/>
                    <a:pt x="125" y="145"/>
                    <a:pt x="105" y="148"/>
                  </a:cubicBezTo>
                  <a:cubicBezTo>
                    <a:pt x="105" y="164"/>
                    <a:pt x="105" y="164"/>
                    <a:pt x="105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77" y="149"/>
                    <a:pt x="63" y="143"/>
                    <a:pt x="56" y="140"/>
                  </a:cubicBezTo>
                  <a:cubicBezTo>
                    <a:pt x="64" y="121"/>
                    <a:pt x="64" y="121"/>
                    <a:pt x="64" y="121"/>
                  </a:cubicBezTo>
                  <a:cubicBezTo>
                    <a:pt x="71" y="125"/>
                    <a:pt x="82" y="130"/>
                    <a:pt x="93" y="130"/>
                  </a:cubicBezTo>
                  <a:cubicBezTo>
                    <a:pt x="103" y="130"/>
                    <a:pt x="110" y="126"/>
                    <a:pt x="110" y="119"/>
                  </a:cubicBezTo>
                  <a:cubicBezTo>
                    <a:pt x="110" y="112"/>
                    <a:pt x="104" y="108"/>
                    <a:pt x="91" y="104"/>
                  </a:cubicBezTo>
                  <a:cubicBezTo>
                    <a:pt x="73" y="98"/>
                    <a:pt x="61" y="89"/>
                    <a:pt x="61" y="72"/>
                  </a:cubicBezTo>
                  <a:cubicBezTo>
                    <a:pt x="61" y="57"/>
                    <a:pt x="71" y="45"/>
                    <a:pt x="90" y="41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17" y="41"/>
                    <a:pt x="130" y="45"/>
                    <a:pt x="135" y="47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4" y="64"/>
                    <a:pt x="114" y="59"/>
                    <a:pt x="101" y="59"/>
                  </a:cubicBezTo>
                  <a:cubicBezTo>
                    <a:pt x="90" y="59"/>
                    <a:pt x="87" y="64"/>
                    <a:pt x="87" y="69"/>
                  </a:cubicBezTo>
                  <a:cubicBezTo>
                    <a:pt x="87" y="75"/>
                    <a:pt x="93" y="79"/>
                    <a:pt x="107" y="84"/>
                  </a:cubicBezTo>
                  <a:close/>
                </a:path>
              </a:pathLst>
            </a:custGeom>
            <a:solidFill>
              <a:srgbClr val="5CA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16">
              <a:extLst>
                <a:ext uri="{FF2B5EF4-FFF2-40B4-BE49-F238E27FC236}">
                  <a16:creationId xmlns:a16="http://schemas.microsoft.com/office/drawing/2014/main" id="{F63C1841-CEBB-4F53-88CB-CF2B725D7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899" y="3258348"/>
              <a:ext cx="230188" cy="168275"/>
            </a:xfrm>
            <a:custGeom>
              <a:avLst/>
              <a:gdLst>
                <a:gd name="T0" fmla="*/ 0 w 145"/>
                <a:gd name="T1" fmla="*/ 106 h 106"/>
                <a:gd name="T2" fmla="*/ 77 w 145"/>
                <a:gd name="T3" fmla="*/ 106 h 106"/>
                <a:gd name="T4" fmla="*/ 145 w 145"/>
                <a:gd name="T5" fmla="*/ 75 h 106"/>
                <a:gd name="T6" fmla="*/ 145 w 145"/>
                <a:gd name="T7" fmla="*/ 0 h 106"/>
                <a:gd name="T8" fmla="*/ 0 w 145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06">
                  <a:moveTo>
                    <a:pt x="0" y="106"/>
                  </a:moveTo>
                  <a:lnTo>
                    <a:pt x="77" y="106"/>
                  </a:lnTo>
                  <a:lnTo>
                    <a:pt x="145" y="75"/>
                  </a:lnTo>
                  <a:lnTo>
                    <a:pt x="145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17">
              <a:extLst>
                <a:ext uri="{FF2B5EF4-FFF2-40B4-BE49-F238E27FC236}">
                  <a16:creationId xmlns:a16="http://schemas.microsoft.com/office/drawing/2014/main" id="{5973AD54-41DC-4A75-8E5C-483CD40693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5612" y="3107535"/>
              <a:ext cx="246063" cy="222250"/>
            </a:xfrm>
            <a:custGeom>
              <a:avLst/>
              <a:gdLst>
                <a:gd name="T0" fmla="*/ 41 w 173"/>
                <a:gd name="T1" fmla="*/ 32 h 156"/>
                <a:gd name="T2" fmla="*/ 24 w 173"/>
                <a:gd name="T3" fmla="*/ 75 h 156"/>
                <a:gd name="T4" fmla="*/ 0 w 173"/>
                <a:gd name="T5" fmla="*/ 87 h 156"/>
                <a:gd name="T6" fmla="*/ 26 w 173"/>
                <a:gd name="T7" fmla="*/ 130 h 156"/>
                <a:gd name="T8" fmla="*/ 41 w 173"/>
                <a:gd name="T9" fmla="*/ 123 h 156"/>
                <a:gd name="T10" fmla="*/ 49 w 173"/>
                <a:gd name="T11" fmla="*/ 131 h 156"/>
                <a:gd name="T12" fmla="*/ 147 w 173"/>
                <a:gd name="T13" fmla="*/ 124 h 156"/>
                <a:gd name="T14" fmla="*/ 140 w 173"/>
                <a:gd name="T15" fmla="*/ 25 h 156"/>
                <a:gd name="T16" fmla="*/ 41 w 173"/>
                <a:gd name="T17" fmla="*/ 32 h 156"/>
                <a:gd name="T18" fmla="*/ 128 w 173"/>
                <a:gd name="T19" fmla="*/ 107 h 156"/>
                <a:gd name="T20" fmla="*/ 65 w 173"/>
                <a:gd name="T21" fmla="*/ 112 h 156"/>
                <a:gd name="T22" fmla="*/ 60 w 173"/>
                <a:gd name="T23" fmla="*/ 49 h 156"/>
                <a:gd name="T24" fmla="*/ 123 w 173"/>
                <a:gd name="T25" fmla="*/ 44 h 156"/>
                <a:gd name="T26" fmla="*/ 128 w 173"/>
                <a:gd name="T27" fmla="*/ 10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156">
                  <a:moveTo>
                    <a:pt x="41" y="32"/>
                  </a:moveTo>
                  <a:cubicBezTo>
                    <a:pt x="30" y="45"/>
                    <a:pt x="25" y="60"/>
                    <a:pt x="24" y="7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3" y="126"/>
                    <a:pt x="46" y="129"/>
                    <a:pt x="49" y="131"/>
                  </a:cubicBezTo>
                  <a:cubicBezTo>
                    <a:pt x="78" y="156"/>
                    <a:pt x="122" y="153"/>
                    <a:pt x="147" y="124"/>
                  </a:cubicBezTo>
                  <a:cubicBezTo>
                    <a:pt x="173" y="94"/>
                    <a:pt x="169" y="50"/>
                    <a:pt x="140" y="25"/>
                  </a:cubicBezTo>
                  <a:cubicBezTo>
                    <a:pt x="110" y="0"/>
                    <a:pt x="66" y="3"/>
                    <a:pt x="41" y="32"/>
                  </a:cubicBezTo>
                  <a:close/>
                  <a:moveTo>
                    <a:pt x="128" y="107"/>
                  </a:moveTo>
                  <a:cubicBezTo>
                    <a:pt x="112" y="126"/>
                    <a:pt x="84" y="128"/>
                    <a:pt x="65" y="112"/>
                  </a:cubicBezTo>
                  <a:cubicBezTo>
                    <a:pt x="47" y="96"/>
                    <a:pt x="44" y="68"/>
                    <a:pt x="60" y="49"/>
                  </a:cubicBezTo>
                  <a:cubicBezTo>
                    <a:pt x="76" y="30"/>
                    <a:pt x="105" y="28"/>
                    <a:pt x="123" y="44"/>
                  </a:cubicBezTo>
                  <a:cubicBezTo>
                    <a:pt x="142" y="60"/>
                    <a:pt x="144" y="88"/>
                    <a:pt x="12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18">
              <a:extLst>
                <a:ext uri="{FF2B5EF4-FFF2-40B4-BE49-F238E27FC236}">
                  <a16:creationId xmlns:a16="http://schemas.microsoft.com/office/drawing/2014/main" id="{0B3F9755-AEC7-49DB-8929-A6A334B865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1937" y="2966248"/>
              <a:ext cx="222250" cy="736600"/>
            </a:xfrm>
            <a:custGeom>
              <a:avLst/>
              <a:gdLst>
                <a:gd name="T0" fmla="*/ 111 w 156"/>
                <a:gd name="T1" fmla="*/ 140 h 518"/>
                <a:gd name="T2" fmla="*/ 131 w 156"/>
                <a:gd name="T3" fmla="*/ 124 h 518"/>
                <a:gd name="T4" fmla="*/ 124 w 156"/>
                <a:gd name="T5" fmla="*/ 25 h 518"/>
                <a:gd name="T6" fmla="*/ 25 w 156"/>
                <a:gd name="T7" fmla="*/ 33 h 518"/>
                <a:gd name="T8" fmla="*/ 33 w 156"/>
                <a:gd name="T9" fmla="*/ 132 h 518"/>
                <a:gd name="T10" fmla="*/ 60 w 156"/>
                <a:gd name="T11" fmla="*/ 146 h 518"/>
                <a:gd name="T12" fmla="*/ 60 w 156"/>
                <a:gd name="T13" fmla="*/ 518 h 518"/>
                <a:gd name="T14" fmla="*/ 94 w 156"/>
                <a:gd name="T15" fmla="*/ 478 h 518"/>
                <a:gd name="T16" fmla="*/ 145 w 156"/>
                <a:gd name="T17" fmla="*/ 241 h 518"/>
                <a:gd name="T18" fmla="*/ 111 w 156"/>
                <a:gd name="T19" fmla="*/ 185 h 518"/>
                <a:gd name="T20" fmla="*/ 111 w 156"/>
                <a:gd name="T21" fmla="*/ 140 h 518"/>
                <a:gd name="T22" fmla="*/ 49 w 156"/>
                <a:gd name="T23" fmla="*/ 112 h 518"/>
                <a:gd name="T24" fmla="*/ 44 w 156"/>
                <a:gd name="T25" fmla="*/ 49 h 518"/>
                <a:gd name="T26" fmla="*/ 107 w 156"/>
                <a:gd name="T27" fmla="*/ 44 h 518"/>
                <a:gd name="T28" fmla="*/ 112 w 156"/>
                <a:gd name="T29" fmla="*/ 107 h 518"/>
                <a:gd name="T30" fmla="*/ 49 w 156"/>
                <a:gd name="T31" fmla="*/ 112 h 518"/>
                <a:gd name="T32" fmla="*/ 110 w 156"/>
                <a:gd name="T33" fmla="*/ 240 h 518"/>
                <a:gd name="T34" fmla="*/ 92 w 156"/>
                <a:gd name="T35" fmla="*/ 242 h 518"/>
                <a:gd name="T36" fmla="*/ 91 w 156"/>
                <a:gd name="T37" fmla="*/ 224 h 518"/>
                <a:gd name="T38" fmla="*/ 108 w 156"/>
                <a:gd name="T39" fmla="*/ 223 h 518"/>
                <a:gd name="T40" fmla="*/ 110 w 156"/>
                <a:gd name="T41" fmla="*/ 24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6" h="518">
                  <a:moveTo>
                    <a:pt x="111" y="140"/>
                  </a:moveTo>
                  <a:cubicBezTo>
                    <a:pt x="119" y="136"/>
                    <a:pt x="126" y="131"/>
                    <a:pt x="131" y="124"/>
                  </a:cubicBezTo>
                  <a:cubicBezTo>
                    <a:pt x="156" y="94"/>
                    <a:pt x="153" y="50"/>
                    <a:pt x="124" y="25"/>
                  </a:cubicBezTo>
                  <a:cubicBezTo>
                    <a:pt x="94" y="0"/>
                    <a:pt x="50" y="3"/>
                    <a:pt x="25" y="33"/>
                  </a:cubicBezTo>
                  <a:cubicBezTo>
                    <a:pt x="0" y="62"/>
                    <a:pt x="3" y="106"/>
                    <a:pt x="33" y="132"/>
                  </a:cubicBezTo>
                  <a:cubicBezTo>
                    <a:pt x="41" y="139"/>
                    <a:pt x="50" y="143"/>
                    <a:pt x="60" y="146"/>
                  </a:cubicBezTo>
                  <a:cubicBezTo>
                    <a:pt x="60" y="518"/>
                    <a:pt x="60" y="518"/>
                    <a:pt x="60" y="518"/>
                  </a:cubicBezTo>
                  <a:cubicBezTo>
                    <a:pt x="94" y="478"/>
                    <a:pt x="94" y="478"/>
                    <a:pt x="94" y="478"/>
                  </a:cubicBezTo>
                  <a:cubicBezTo>
                    <a:pt x="145" y="241"/>
                    <a:pt x="145" y="241"/>
                    <a:pt x="145" y="241"/>
                  </a:cubicBezTo>
                  <a:cubicBezTo>
                    <a:pt x="111" y="185"/>
                    <a:pt x="111" y="185"/>
                    <a:pt x="111" y="185"/>
                  </a:cubicBezTo>
                  <a:lnTo>
                    <a:pt x="111" y="140"/>
                  </a:lnTo>
                  <a:close/>
                  <a:moveTo>
                    <a:pt x="49" y="112"/>
                  </a:moveTo>
                  <a:cubicBezTo>
                    <a:pt x="30" y="96"/>
                    <a:pt x="28" y="68"/>
                    <a:pt x="44" y="49"/>
                  </a:cubicBezTo>
                  <a:cubicBezTo>
                    <a:pt x="60" y="31"/>
                    <a:pt x="88" y="28"/>
                    <a:pt x="107" y="44"/>
                  </a:cubicBezTo>
                  <a:cubicBezTo>
                    <a:pt x="126" y="60"/>
                    <a:pt x="128" y="89"/>
                    <a:pt x="112" y="107"/>
                  </a:cubicBezTo>
                  <a:cubicBezTo>
                    <a:pt x="96" y="126"/>
                    <a:pt x="68" y="128"/>
                    <a:pt x="49" y="112"/>
                  </a:cubicBezTo>
                  <a:close/>
                  <a:moveTo>
                    <a:pt x="110" y="240"/>
                  </a:moveTo>
                  <a:cubicBezTo>
                    <a:pt x="105" y="245"/>
                    <a:pt x="97" y="246"/>
                    <a:pt x="92" y="242"/>
                  </a:cubicBezTo>
                  <a:cubicBezTo>
                    <a:pt x="87" y="237"/>
                    <a:pt x="86" y="229"/>
                    <a:pt x="91" y="224"/>
                  </a:cubicBezTo>
                  <a:cubicBezTo>
                    <a:pt x="95" y="219"/>
                    <a:pt x="103" y="218"/>
                    <a:pt x="108" y="223"/>
                  </a:cubicBezTo>
                  <a:cubicBezTo>
                    <a:pt x="113" y="227"/>
                    <a:pt x="114" y="235"/>
                    <a:pt x="110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Line 119">
              <a:extLst>
                <a:ext uri="{FF2B5EF4-FFF2-40B4-BE49-F238E27FC236}">
                  <a16:creationId xmlns:a16="http://schemas.microsoft.com/office/drawing/2014/main" id="{FC06A8B7-D1CA-4259-9614-009E1B16E2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1162" y="327898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Line 120">
              <a:extLst>
                <a:ext uri="{FF2B5EF4-FFF2-40B4-BE49-F238E27FC236}">
                  <a16:creationId xmlns:a16="http://schemas.microsoft.com/office/drawing/2014/main" id="{D8D834A8-2EB3-4BDC-A5E0-88F40B667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1162" y="3278985"/>
              <a:ext cx="0" cy="0"/>
            </a:xfrm>
            <a:prstGeom prst="line">
              <a:avLst/>
            </a:prstGeom>
            <a:noFill/>
            <a:ln w="4763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Line 121">
              <a:extLst>
                <a:ext uri="{FF2B5EF4-FFF2-40B4-BE49-F238E27FC236}">
                  <a16:creationId xmlns:a16="http://schemas.microsoft.com/office/drawing/2014/main" id="{F4F25AE5-7646-4B4E-933C-9ACABD184C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4337" y="309324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Line 122">
              <a:extLst>
                <a:ext uri="{FF2B5EF4-FFF2-40B4-BE49-F238E27FC236}">
                  <a16:creationId xmlns:a16="http://schemas.microsoft.com/office/drawing/2014/main" id="{BB48B320-26A9-44A7-B4F9-4DA526972F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4337" y="3093248"/>
              <a:ext cx="0" cy="0"/>
            </a:xfrm>
            <a:prstGeom prst="line">
              <a:avLst/>
            </a:prstGeom>
            <a:noFill/>
            <a:ln w="4763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Line 123">
              <a:extLst>
                <a:ext uri="{FF2B5EF4-FFF2-40B4-BE49-F238E27FC236}">
                  <a16:creationId xmlns:a16="http://schemas.microsoft.com/office/drawing/2014/main" id="{3116A22F-E0DB-41FA-B4FD-4588A49B6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7199" y="3236123"/>
              <a:ext cx="0" cy="0"/>
            </a:xfrm>
            <a:prstGeom prst="line">
              <a:avLst/>
            </a:prstGeom>
            <a:noFill/>
            <a:ln w="4763" cap="flat">
              <a:solidFill>
                <a:srgbClr val="3E3D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124">
              <a:extLst>
                <a:ext uri="{FF2B5EF4-FFF2-40B4-BE49-F238E27FC236}">
                  <a16:creationId xmlns:a16="http://schemas.microsoft.com/office/drawing/2014/main" id="{0A18D481-0FE2-4038-A73B-EFD82A5D3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0212" y="3255173"/>
              <a:ext cx="0" cy="0"/>
            </a:xfrm>
            <a:prstGeom prst="line">
              <a:avLst/>
            </a:prstGeom>
            <a:noFill/>
            <a:ln w="4763" cap="flat">
              <a:solidFill>
                <a:srgbClr val="3E3D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25">
              <a:extLst>
                <a:ext uri="{FF2B5EF4-FFF2-40B4-BE49-F238E27FC236}">
                  <a16:creationId xmlns:a16="http://schemas.microsoft.com/office/drawing/2014/main" id="{187150CE-6679-4070-BD26-2F5EF9965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74" y="3413923"/>
              <a:ext cx="676275" cy="388938"/>
            </a:xfrm>
            <a:custGeom>
              <a:avLst/>
              <a:gdLst>
                <a:gd name="T0" fmla="*/ 476 w 476"/>
                <a:gd name="T1" fmla="*/ 8 h 273"/>
                <a:gd name="T2" fmla="*/ 476 w 476"/>
                <a:gd name="T3" fmla="*/ 273 h 273"/>
                <a:gd name="T4" fmla="*/ 0 w 476"/>
                <a:gd name="T5" fmla="*/ 273 h 273"/>
                <a:gd name="T6" fmla="*/ 0 w 476"/>
                <a:gd name="T7" fmla="*/ 0 h 273"/>
                <a:gd name="T8" fmla="*/ 378 w 476"/>
                <a:gd name="T9" fmla="*/ 0 h 273"/>
                <a:gd name="T10" fmla="*/ 378 w 476"/>
                <a:gd name="T11" fmla="*/ 16 h 273"/>
                <a:gd name="T12" fmla="*/ 76 w 476"/>
                <a:gd name="T13" fmla="*/ 16 h 273"/>
                <a:gd name="T14" fmla="*/ 16 w 476"/>
                <a:gd name="T15" fmla="*/ 77 h 273"/>
                <a:gd name="T16" fmla="*/ 16 w 476"/>
                <a:gd name="T17" fmla="*/ 197 h 273"/>
                <a:gd name="T18" fmla="*/ 76 w 476"/>
                <a:gd name="T19" fmla="*/ 257 h 273"/>
                <a:gd name="T20" fmla="*/ 399 w 476"/>
                <a:gd name="T21" fmla="*/ 257 h 273"/>
                <a:gd name="T22" fmla="*/ 460 w 476"/>
                <a:gd name="T23" fmla="*/ 197 h 273"/>
                <a:gd name="T24" fmla="*/ 460 w 476"/>
                <a:gd name="T25" fmla="*/ 8 h 273"/>
                <a:gd name="T26" fmla="*/ 476 w 476"/>
                <a:gd name="T27" fmla="*/ 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6" h="273">
                  <a:moveTo>
                    <a:pt x="476" y="8"/>
                  </a:moveTo>
                  <a:cubicBezTo>
                    <a:pt x="476" y="273"/>
                    <a:pt x="476" y="273"/>
                    <a:pt x="476" y="273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78" y="16"/>
                    <a:pt x="378" y="16"/>
                    <a:pt x="378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4" y="33"/>
                    <a:pt x="63" y="73"/>
                    <a:pt x="16" y="77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33" y="199"/>
                    <a:pt x="73" y="210"/>
                    <a:pt x="76" y="257"/>
                  </a:cubicBezTo>
                  <a:cubicBezTo>
                    <a:pt x="399" y="257"/>
                    <a:pt x="399" y="257"/>
                    <a:pt x="399" y="257"/>
                  </a:cubicBezTo>
                  <a:cubicBezTo>
                    <a:pt x="403" y="210"/>
                    <a:pt x="443" y="199"/>
                    <a:pt x="460" y="197"/>
                  </a:cubicBezTo>
                  <a:cubicBezTo>
                    <a:pt x="460" y="8"/>
                    <a:pt x="460" y="8"/>
                    <a:pt x="460" y="8"/>
                  </a:cubicBezTo>
                  <a:lnTo>
                    <a:pt x="476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895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A223-BDE3-4662-BD05-6BDBDD2782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0435"/>
            <a:ext cx="7086600" cy="1473665"/>
          </a:xfrm>
        </p:spPr>
        <p:txBody>
          <a:bodyPr/>
          <a:lstStyle/>
          <a:p>
            <a:r>
              <a:rPr lang="en-US" sz="2000" b="1" dirty="0"/>
              <a:t>Exams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1800" dirty="0"/>
              <a:t>A hearing exam plus three follow-up visits for </a:t>
            </a:r>
            <a:br>
              <a:rPr lang="en-US" sz="1800" dirty="0"/>
            </a:br>
            <a:r>
              <a:rPr lang="en-US" sz="1800" dirty="0"/>
              <a:t>fitting and adjustments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1800" dirty="0"/>
              <a:t>The convenience of over 6,000 provider locations nationwide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1800" dirty="0"/>
              <a:t>Hearing solutions for almost all types of hearing loss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411480"/>
            <a:ext cx="7086600" cy="883920"/>
          </a:xfrm>
        </p:spPr>
        <p:txBody>
          <a:bodyPr/>
          <a:lstStyle/>
          <a:p>
            <a:r>
              <a:rPr lang="en-US" dirty="0"/>
              <a:t>Hearing Services</a:t>
            </a:r>
            <a:endParaRPr lang="en-US" sz="28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37659-D794-4299-BF73-1839131A7200}"/>
              </a:ext>
            </a:extLst>
          </p:cNvPr>
          <p:cNvSpPr txBox="1"/>
          <p:nvPr/>
        </p:nvSpPr>
        <p:spPr>
          <a:xfrm>
            <a:off x="457200" y="951044"/>
            <a:ext cx="6752490" cy="6336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BCBS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/>
              </a:rPr>
              <a:t>TX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partners with TruHearing</a:t>
            </a:r>
            <a:r>
              <a:rPr lang="en-US" sz="1700" baseline="35000" dirty="0">
                <a:solidFill>
                  <a:schemeClr val="accent1"/>
                </a:solidFill>
              </a:rPr>
              <a:t>®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 provide additional hearing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services and discounts.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7B00F2-745E-4B8B-8E32-F8CB0B192CFF}"/>
              </a:ext>
            </a:extLst>
          </p:cNvPr>
          <p:cNvSpPr/>
          <p:nvPr/>
        </p:nvSpPr>
        <p:spPr>
          <a:xfrm>
            <a:off x="365760" y="3891174"/>
            <a:ext cx="7561383" cy="2356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685800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tabLst/>
              <a:defRPr/>
            </a:pPr>
            <a:r>
              <a:rPr lang="en-US" sz="2000" b="1" kern="600" dirty="0"/>
              <a:t>Hearing aids</a:t>
            </a:r>
          </a:p>
          <a:p>
            <a:pPr marL="284163" indent="-284163" defTabSz="6858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kern="600" dirty="0"/>
              <a:t>A worry-free purchase with 45-day trial and 3-year warranty </a:t>
            </a:r>
          </a:p>
          <a:p>
            <a:pPr marL="284163" indent="-284163" defTabSz="6858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kern="600" dirty="0"/>
              <a:t>48 free batteries per aid included with non-rechargeable models </a:t>
            </a:r>
          </a:p>
          <a:p>
            <a:pPr marL="284163" indent="-284163" defTabSz="6858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kern="600" dirty="0"/>
              <a:t>Guides to help you get used to your new hearing aids 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80C7"/>
              </a:buClr>
              <a:buSzTx/>
              <a:buFontTx/>
              <a:buNone/>
              <a:tabLst/>
              <a:defRPr/>
            </a:pPr>
            <a:endParaRPr kumimoji="0" lang="en-US" sz="2000" b="1" i="0" u="none" strike="noStrike" kern="6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802583-AA82-45D9-B162-DDE3F4026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580" y="2414823"/>
            <a:ext cx="2000066" cy="20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14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A223-BDE3-4662-BD05-6BDBDD2782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F3A12F1-8DB7-440D-B50A-B195F8C6E4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384" y="6211957"/>
            <a:ext cx="7086600" cy="312420"/>
          </a:xfrm>
        </p:spPr>
        <p:txBody>
          <a:bodyPr/>
          <a:lstStyle/>
          <a:p>
            <a:pPr>
              <a:spcAft>
                <a:spcPts val="200"/>
              </a:spcAft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48074"/>
            <a:ext cx="7086600" cy="438275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000" b="1" dirty="0">
                <a:solidFill>
                  <a:schemeClr val="accent1"/>
                </a:solidFill>
              </a:rPr>
              <a:t>What is SilverSneakers?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SilverSneakers is a fitness and lifestyle benefit that gives you the opportunity to connect with your community, make friends and </a:t>
            </a:r>
            <a:br>
              <a:rPr lang="en-US" sz="1800" dirty="0"/>
            </a:br>
            <a:r>
              <a:rPr lang="en-US" sz="1800" dirty="0"/>
              <a:t>stay active. </a:t>
            </a:r>
          </a:p>
          <a:p>
            <a:pPr>
              <a:spcBef>
                <a:spcPts val="0"/>
              </a:spcBef>
            </a:pPr>
            <a:endParaRPr lang="en-US" sz="1800" b="1" dirty="0"/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accent1"/>
                </a:solidFill>
              </a:rPr>
              <a:t>What does SilverSneakers include?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Memberships to thousands of fitness locations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Group exercise classes designed for all abilities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SilverSneakers On-Demand</a:t>
            </a:r>
            <a:r>
              <a:rPr lang="en-US" sz="1400" baseline="45000" dirty="0"/>
              <a:t>®</a:t>
            </a:r>
            <a:r>
              <a:rPr lang="en-US" sz="1800" baseline="45000" dirty="0"/>
              <a:t> </a:t>
            </a:r>
            <a:r>
              <a:rPr lang="en-US" sz="1800" dirty="0"/>
              <a:t>online workout videos that </a:t>
            </a:r>
            <a:br>
              <a:rPr lang="en-US" sz="1800" dirty="0"/>
            </a:br>
            <a:r>
              <a:rPr lang="en-US" sz="1800" dirty="0"/>
              <a:t>feature tips on fitness and nutrition, and allow you to exercise </a:t>
            </a:r>
            <a:br>
              <a:rPr lang="en-US" sz="1800" dirty="0"/>
            </a:br>
            <a:r>
              <a:rPr lang="en-US" sz="1800" dirty="0"/>
              <a:t>in the privacy and safety of your own home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SilverSneakers GO</a:t>
            </a:r>
            <a:r>
              <a:rPr lang="en-US" sz="1400" baseline="45000" dirty="0"/>
              <a:t>®</a:t>
            </a:r>
            <a:r>
              <a:rPr lang="en-US" sz="1400" dirty="0"/>
              <a:t> </a:t>
            </a:r>
            <a:r>
              <a:rPr lang="en-US" sz="1800" dirty="0"/>
              <a:t>mobile app with workout programs, </a:t>
            </a:r>
            <a:br>
              <a:rPr lang="en-US" sz="1800" dirty="0"/>
            </a:br>
            <a:r>
              <a:rPr lang="en-US" sz="1800" dirty="0"/>
              <a:t>location finder and more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</a:pPr>
            <a:endParaRPr lang="en-US" sz="1600" dirty="0"/>
          </a:p>
          <a:p>
            <a:pPr marL="173038" indent="-173038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SilverSneakers</a:t>
            </a:r>
            <a:r>
              <a:rPr lang="en-US" sz="1800" baseline="45000" dirty="0"/>
              <a:t>®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31CF26C-AB9F-437D-A6D1-E486944524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82C7"/>
              </a:clrFrom>
              <a:clrTo>
                <a:srgbClr val="0082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1" t="20049" r="12862" b="22975"/>
          <a:stretch/>
        </p:blipFill>
        <p:spPr>
          <a:xfrm flipH="1">
            <a:off x="9095315" y="2520013"/>
            <a:ext cx="181314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75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372FA5-56B0-406F-9A35-D689210B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5A223-BDE3-4662-BD05-6BDBDD27824A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07BED-6115-414F-934A-171103211D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F0357-8DAC-4F0C-A476-414C74503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8F4F-48BA-40CA-A4FB-CC5D2367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space">
            <a:extLst>
              <a:ext uri="{FF2B5EF4-FFF2-40B4-BE49-F238E27FC236}">
                <a16:creationId xmlns:a16="http://schemas.microsoft.com/office/drawing/2014/main" id="{AB8E702A-B52C-4E60-8DD3-D9518105C7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7289B0-6E97-4557-ACA8-C02EEAF15400}"/>
              </a:ext>
            </a:extLst>
          </p:cNvPr>
          <p:cNvSpPr/>
          <p:nvPr/>
        </p:nvSpPr>
        <p:spPr bwMode="auto">
          <a:xfrm>
            <a:off x="1434906" y="2644726"/>
            <a:ext cx="9273734" cy="11667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Care Coordination</a:t>
            </a:r>
            <a:endParaRPr lang="en-US" sz="4000" b="1" dirty="0">
              <a:solidFill>
                <a:schemeClr val="bg1"/>
              </a:solidFill>
              <a:latin typeface="+mj-lt"/>
              <a:cs typeface="Arial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05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28B8-DECC-429E-9D39-5ACA0EC8FE9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2808"/>
            <a:ext cx="10641724" cy="2551347"/>
          </a:xfrm>
          <a:solidFill>
            <a:schemeClr val="bg1"/>
          </a:solidFill>
        </p:spPr>
        <p:txBody>
          <a:bodyPr vert="horz" wrap="square" lIns="0" tIns="0" rIns="0" bIns="0" rtlCol="0" anchor="t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tx2"/>
                </a:solidFill>
              </a:rPr>
              <a:t>Care Coordinators are clinicians who can help you:</a:t>
            </a:r>
          </a:p>
          <a:p>
            <a:pPr marL="976313" lvl="2" indent="-290513">
              <a:spcBef>
                <a:spcPts val="1200"/>
              </a:spcBef>
              <a:buClr>
                <a:schemeClr val="tx2"/>
              </a:buClr>
            </a:pPr>
            <a:r>
              <a:rPr lang="en-US" sz="1800" dirty="0"/>
              <a:t>Adjust to being at home after a hospital stay</a:t>
            </a:r>
          </a:p>
          <a:p>
            <a:pPr marL="976313" lvl="2" indent="-290513">
              <a:spcBef>
                <a:spcPts val="1200"/>
              </a:spcBef>
              <a:buClr>
                <a:schemeClr val="tx2"/>
              </a:buClr>
            </a:pPr>
            <a:r>
              <a:rPr lang="en-US" sz="1800" dirty="0"/>
              <a:t>Set up care with your doctor and other health care team members</a:t>
            </a:r>
          </a:p>
          <a:p>
            <a:pPr marL="976313" lvl="2" indent="-290513">
              <a:spcBef>
                <a:spcPts val="1200"/>
              </a:spcBef>
              <a:buClr>
                <a:schemeClr val="tx2"/>
              </a:buClr>
            </a:pPr>
            <a:r>
              <a:rPr lang="en-US" sz="1800" dirty="0"/>
              <a:t>Better understand your health condition(s), medications and treatments</a:t>
            </a:r>
          </a:p>
          <a:p>
            <a:pPr marL="976313" lvl="2" indent="-290513">
              <a:spcBef>
                <a:spcPts val="1200"/>
              </a:spcBef>
              <a:buClr>
                <a:schemeClr val="tx2"/>
              </a:buClr>
            </a:pPr>
            <a:r>
              <a:rPr lang="en-US" sz="1800" dirty="0"/>
              <a:t>Navigate the health care system to improve your quality of life and save money</a:t>
            </a:r>
            <a:endParaRPr lang="en-US" sz="18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C7"/>
                </a:solidFill>
              </a:rPr>
              <a:t>Care Coordination Overview </a:t>
            </a:r>
            <a:endParaRPr lang="en-US" sz="3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9797" y="1388034"/>
            <a:ext cx="10812547" cy="122904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288925" indent="-288925" algn="l" defTabSz="6858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2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28600" algn="l" defTabSz="6858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Your plan offers the ability to work with Care Coordinators* to help manage your health care needs. They can connect you with the right resources for overall care management.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9796" y="6083210"/>
            <a:ext cx="10812547" cy="44372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288925" indent="-288925" algn="l" defTabSz="6858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2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28600" algn="l" defTabSz="6858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*Care Coordinators are available to help you, but you do not have to use them to manage your care.</a:t>
            </a:r>
          </a:p>
        </p:txBody>
      </p:sp>
    </p:spTree>
    <p:extLst>
      <p:ext uri="{BB962C8B-B14F-4D97-AF65-F5344CB8AC3E}">
        <p14:creationId xmlns:p14="http://schemas.microsoft.com/office/powerpoint/2010/main" val="137293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A223-BDE3-4662-BD05-6BDBDD2782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1AA23B-698B-4963-B518-F2C032961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70" y="2828449"/>
            <a:ext cx="7086600" cy="3534229"/>
          </a:xfrm>
        </p:spPr>
        <p:txBody>
          <a:bodyPr vert="horz" wrap="square" lIns="0" tIns="0" rIns="0" bIns="0" numCol="1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Robust Provider Network</a:t>
            </a:r>
            <a:endParaRPr lang="en-US" dirty="0"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Dedicated Care Management Professionals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Prevention and Wellness Support</a:t>
            </a:r>
          </a:p>
          <a:p>
            <a:pPr marL="342900" lvl="1" indent="-342900">
              <a:lnSpc>
                <a:spcPct val="150000"/>
              </a:lnSpc>
              <a:buClr>
                <a:schemeClr val="tx2"/>
              </a:buClr>
            </a:pPr>
            <a:r>
              <a:rPr lang="en-US" sz="2400" dirty="0"/>
              <a:t>Medicare-Specialized Customer Service Team</a:t>
            </a:r>
          </a:p>
          <a:p>
            <a:pPr marL="342900" lvl="1" indent="-342900">
              <a:lnSpc>
                <a:spcPct val="150000"/>
              </a:lnSpc>
              <a:buClr>
                <a:schemeClr val="tx2"/>
              </a:buClr>
            </a:pPr>
            <a:endParaRPr lang="en-US" sz="2400" b="1" dirty="0">
              <a:solidFill>
                <a:schemeClr val="tx2"/>
              </a:solidFill>
            </a:endParaRP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endParaRPr lang="en-US" sz="2000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299CE0-2090-4655-9478-DB1B3F679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0" y="387894"/>
            <a:ext cx="7086600" cy="602706"/>
          </a:xfrm>
        </p:spPr>
        <p:txBody>
          <a:bodyPr/>
          <a:lstStyle/>
          <a:p>
            <a:r>
              <a:rPr lang="en-US" dirty="0"/>
              <a:t>Coming January 1, 2023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5AD472-FCA1-4DAD-B4C2-E46AE9D16107}"/>
              </a:ext>
            </a:extLst>
          </p:cNvPr>
          <p:cNvGrpSpPr/>
          <p:nvPr/>
        </p:nvGrpSpPr>
        <p:grpSpPr>
          <a:xfrm>
            <a:off x="9393572" y="2514600"/>
            <a:ext cx="1243584" cy="1600200"/>
            <a:chOff x="1673926" y="3661742"/>
            <a:chExt cx="1243584" cy="16002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6839D4-2D77-4F59-8153-700A194A8C63}"/>
                </a:ext>
              </a:extLst>
            </p:cNvPr>
            <p:cNvGrpSpPr>
              <a:grpSpLocks/>
            </p:cNvGrpSpPr>
            <p:nvPr/>
          </p:nvGrpSpPr>
          <p:grpSpPr>
            <a:xfrm>
              <a:off x="1673926" y="3661742"/>
              <a:ext cx="1243584" cy="1600200"/>
              <a:chOff x="8239427" y="4055269"/>
              <a:chExt cx="663575" cy="877888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B89430C2-C55F-4274-8B47-8003AB0CC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4189" y="4625181"/>
                <a:ext cx="652463" cy="296863"/>
              </a:xfrm>
              <a:custGeom>
                <a:avLst/>
                <a:gdLst>
                  <a:gd name="T0" fmla="*/ 362 w 435"/>
                  <a:gd name="T1" fmla="*/ 16 h 198"/>
                  <a:gd name="T2" fmla="*/ 333 w 435"/>
                  <a:gd name="T3" fmla="*/ 3 h 198"/>
                  <a:gd name="T4" fmla="*/ 257 w 435"/>
                  <a:gd name="T5" fmla="*/ 90 h 198"/>
                  <a:gd name="T6" fmla="*/ 221 w 435"/>
                  <a:gd name="T7" fmla="*/ 55 h 198"/>
                  <a:gd name="T8" fmla="*/ 191 w 435"/>
                  <a:gd name="T9" fmla="*/ 84 h 198"/>
                  <a:gd name="T10" fmla="*/ 178 w 435"/>
                  <a:gd name="T11" fmla="*/ 85 h 198"/>
                  <a:gd name="T12" fmla="*/ 109 w 435"/>
                  <a:gd name="T13" fmla="*/ 0 h 198"/>
                  <a:gd name="T14" fmla="*/ 57 w 435"/>
                  <a:gd name="T15" fmla="*/ 33 h 198"/>
                  <a:gd name="T16" fmla="*/ 6 w 435"/>
                  <a:gd name="T17" fmla="*/ 198 h 198"/>
                  <a:gd name="T18" fmla="*/ 435 w 435"/>
                  <a:gd name="T19" fmla="*/ 198 h 198"/>
                  <a:gd name="T20" fmla="*/ 362 w 435"/>
                  <a:gd name="T21" fmla="*/ 16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5" h="198">
                    <a:moveTo>
                      <a:pt x="362" y="16"/>
                    </a:moveTo>
                    <a:cubicBezTo>
                      <a:pt x="333" y="3"/>
                      <a:pt x="333" y="3"/>
                      <a:pt x="333" y="3"/>
                    </a:cubicBezTo>
                    <a:cubicBezTo>
                      <a:pt x="318" y="28"/>
                      <a:pt x="286" y="74"/>
                      <a:pt x="257" y="90"/>
                    </a:cubicBezTo>
                    <a:cubicBezTo>
                      <a:pt x="221" y="55"/>
                      <a:pt x="221" y="55"/>
                      <a:pt x="221" y="55"/>
                    </a:cubicBezTo>
                    <a:cubicBezTo>
                      <a:pt x="221" y="55"/>
                      <a:pt x="192" y="83"/>
                      <a:pt x="191" y="84"/>
                    </a:cubicBezTo>
                    <a:cubicBezTo>
                      <a:pt x="189" y="85"/>
                      <a:pt x="178" y="85"/>
                      <a:pt x="178" y="85"/>
                    </a:cubicBezTo>
                    <a:cubicBezTo>
                      <a:pt x="178" y="85"/>
                      <a:pt x="136" y="61"/>
                      <a:pt x="109" y="0"/>
                    </a:cubicBezTo>
                    <a:cubicBezTo>
                      <a:pt x="95" y="6"/>
                      <a:pt x="70" y="18"/>
                      <a:pt x="57" y="33"/>
                    </a:cubicBezTo>
                    <a:cubicBezTo>
                      <a:pt x="57" y="33"/>
                      <a:pt x="0" y="91"/>
                      <a:pt x="6" y="198"/>
                    </a:cubicBezTo>
                    <a:cubicBezTo>
                      <a:pt x="435" y="198"/>
                      <a:pt x="435" y="198"/>
                      <a:pt x="435" y="198"/>
                    </a:cubicBezTo>
                    <a:cubicBezTo>
                      <a:pt x="435" y="198"/>
                      <a:pt x="434" y="55"/>
                      <a:pt x="362" y="16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21">
                <a:extLst>
                  <a:ext uri="{FF2B5EF4-FFF2-40B4-BE49-F238E27FC236}">
                    <a16:creationId xmlns:a16="http://schemas.microsoft.com/office/drawing/2014/main" id="{33DA748F-F3A4-4043-A687-AE32219BE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8177" y="4606131"/>
                <a:ext cx="19050" cy="6350"/>
              </a:xfrm>
              <a:custGeom>
                <a:avLst/>
                <a:gdLst>
                  <a:gd name="T0" fmla="*/ 13 w 13"/>
                  <a:gd name="T1" fmla="*/ 0 h 4"/>
                  <a:gd name="T2" fmla="*/ 0 w 13"/>
                  <a:gd name="T3" fmla="*/ 4 h 4"/>
                  <a:gd name="T4" fmla="*/ 13 w 1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13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4" y="3"/>
                      <a:pt x="8" y="2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22">
                <a:extLst>
                  <a:ext uri="{FF2B5EF4-FFF2-40B4-BE49-F238E27FC236}">
                    <a16:creationId xmlns:a16="http://schemas.microsoft.com/office/drawing/2014/main" id="{F6C40321-4094-458F-B276-66ABB1221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3414" y="4612481"/>
                <a:ext cx="4763" cy="3175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2 h 2"/>
                  <a:gd name="T4" fmla="*/ 3 w 3"/>
                  <a:gd name="T5" fmla="*/ 0 h 2"/>
                  <a:gd name="T6" fmla="*/ 0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23">
                <a:extLst>
                  <a:ext uri="{FF2B5EF4-FFF2-40B4-BE49-F238E27FC236}">
                    <a16:creationId xmlns:a16="http://schemas.microsoft.com/office/drawing/2014/main" id="{91170E86-3BC8-4522-9266-781F8B32D9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39427" y="4055269"/>
                <a:ext cx="663575" cy="877888"/>
              </a:xfrm>
              <a:custGeom>
                <a:avLst/>
                <a:gdLst>
                  <a:gd name="T0" fmla="*/ 333 w 442"/>
                  <a:gd name="T1" fmla="*/ 373 h 583"/>
                  <a:gd name="T2" fmla="*/ 293 w 442"/>
                  <a:gd name="T3" fmla="*/ 356 h 583"/>
                  <a:gd name="T4" fmla="*/ 287 w 442"/>
                  <a:gd name="T5" fmla="*/ 346 h 583"/>
                  <a:gd name="T6" fmla="*/ 317 w 442"/>
                  <a:gd name="T7" fmla="*/ 260 h 583"/>
                  <a:gd name="T8" fmla="*/ 336 w 442"/>
                  <a:gd name="T9" fmla="*/ 190 h 583"/>
                  <a:gd name="T10" fmla="*/ 327 w 442"/>
                  <a:gd name="T11" fmla="*/ 170 h 583"/>
                  <a:gd name="T12" fmla="*/ 219 w 442"/>
                  <a:gd name="T13" fmla="*/ 2 h 583"/>
                  <a:gd name="T14" fmla="*/ 111 w 442"/>
                  <a:gd name="T15" fmla="*/ 174 h 583"/>
                  <a:gd name="T16" fmla="*/ 103 w 442"/>
                  <a:gd name="T17" fmla="*/ 194 h 583"/>
                  <a:gd name="T18" fmla="*/ 95 w 442"/>
                  <a:gd name="T19" fmla="*/ 229 h 583"/>
                  <a:gd name="T20" fmla="*/ 150 w 442"/>
                  <a:gd name="T21" fmla="*/ 320 h 583"/>
                  <a:gd name="T22" fmla="*/ 141 w 442"/>
                  <a:gd name="T23" fmla="*/ 358 h 583"/>
                  <a:gd name="T24" fmla="*/ 115 w 442"/>
                  <a:gd name="T25" fmla="*/ 366 h 583"/>
                  <a:gd name="T26" fmla="*/ 102 w 442"/>
                  <a:gd name="T27" fmla="*/ 370 h 583"/>
                  <a:gd name="T28" fmla="*/ 38 w 442"/>
                  <a:gd name="T29" fmla="*/ 418 h 583"/>
                  <a:gd name="T30" fmla="*/ 0 w 442"/>
                  <a:gd name="T31" fmla="*/ 583 h 583"/>
                  <a:gd name="T32" fmla="*/ 442 w 442"/>
                  <a:gd name="T33" fmla="*/ 575 h 583"/>
                  <a:gd name="T34" fmla="*/ 301 w 442"/>
                  <a:gd name="T35" fmla="*/ 377 h 583"/>
                  <a:gd name="T36" fmla="*/ 257 w 442"/>
                  <a:gd name="T37" fmla="*/ 457 h 583"/>
                  <a:gd name="T38" fmla="*/ 301 w 442"/>
                  <a:gd name="T39" fmla="*/ 377 h 583"/>
                  <a:gd name="T40" fmla="*/ 220 w 442"/>
                  <a:gd name="T41" fmla="*/ 414 h 583"/>
                  <a:gd name="T42" fmla="*/ 165 w 442"/>
                  <a:gd name="T43" fmla="*/ 346 h 583"/>
                  <a:gd name="T44" fmla="*/ 217 w 442"/>
                  <a:gd name="T45" fmla="*/ 359 h 583"/>
                  <a:gd name="T46" fmla="*/ 273 w 442"/>
                  <a:gd name="T47" fmla="*/ 346 h 583"/>
                  <a:gd name="T48" fmla="*/ 135 w 442"/>
                  <a:gd name="T49" fmla="*/ 252 h 583"/>
                  <a:gd name="T50" fmla="*/ 127 w 442"/>
                  <a:gd name="T51" fmla="*/ 246 h 583"/>
                  <a:gd name="T52" fmla="*/ 115 w 442"/>
                  <a:gd name="T53" fmla="*/ 204 h 583"/>
                  <a:gd name="T54" fmla="*/ 131 w 442"/>
                  <a:gd name="T55" fmla="*/ 223 h 583"/>
                  <a:gd name="T56" fmla="*/ 262 w 442"/>
                  <a:gd name="T57" fmla="*/ 110 h 583"/>
                  <a:gd name="T58" fmla="*/ 302 w 442"/>
                  <a:gd name="T59" fmla="*/ 223 h 583"/>
                  <a:gd name="T60" fmla="*/ 316 w 442"/>
                  <a:gd name="T61" fmla="*/ 197 h 583"/>
                  <a:gd name="T62" fmla="*/ 328 w 442"/>
                  <a:gd name="T63" fmla="*/ 223 h 583"/>
                  <a:gd name="T64" fmla="*/ 303 w 442"/>
                  <a:gd name="T65" fmla="*/ 246 h 583"/>
                  <a:gd name="T66" fmla="*/ 217 w 442"/>
                  <a:gd name="T67" fmla="*/ 343 h 583"/>
                  <a:gd name="T68" fmla="*/ 141 w 442"/>
                  <a:gd name="T69" fmla="*/ 375 h 583"/>
                  <a:gd name="T70" fmla="*/ 183 w 442"/>
                  <a:gd name="T71" fmla="*/ 457 h 583"/>
                  <a:gd name="T72" fmla="*/ 141 w 442"/>
                  <a:gd name="T73" fmla="*/ 375 h 583"/>
                  <a:gd name="T74" fmla="*/ 52 w 442"/>
                  <a:gd name="T75" fmla="*/ 426 h 583"/>
                  <a:gd name="T76" fmla="*/ 105 w 442"/>
                  <a:gd name="T77" fmla="*/ 387 h 583"/>
                  <a:gd name="T78" fmla="*/ 184 w 442"/>
                  <a:gd name="T79" fmla="*/ 478 h 583"/>
                  <a:gd name="T80" fmla="*/ 255 w 442"/>
                  <a:gd name="T81" fmla="*/ 478 h 583"/>
                  <a:gd name="T82" fmla="*/ 334 w 442"/>
                  <a:gd name="T83" fmla="*/ 390 h 583"/>
                  <a:gd name="T84" fmla="*/ 426 w 442"/>
                  <a:gd name="T85" fmla="*/ 567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42" h="583">
                    <a:moveTo>
                      <a:pt x="405" y="417"/>
                    </a:moveTo>
                    <a:cubicBezTo>
                      <a:pt x="404" y="416"/>
                      <a:pt x="384" y="388"/>
                      <a:pt x="333" y="373"/>
                    </a:cubicBezTo>
                    <a:cubicBezTo>
                      <a:pt x="300" y="359"/>
                      <a:pt x="300" y="359"/>
                      <a:pt x="300" y="359"/>
                    </a:cubicBezTo>
                    <a:cubicBezTo>
                      <a:pt x="293" y="356"/>
                      <a:pt x="293" y="356"/>
                      <a:pt x="293" y="356"/>
                    </a:cubicBezTo>
                    <a:cubicBezTo>
                      <a:pt x="291" y="355"/>
                      <a:pt x="291" y="354"/>
                      <a:pt x="291" y="354"/>
                    </a:cubicBezTo>
                    <a:cubicBezTo>
                      <a:pt x="289" y="352"/>
                      <a:pt x="287" y="349"/>
                      <a:pt x="287" y="346"/>
                    </a:cubicBezTo>
                    <a:cubicBezTo>
                      <a:pt x="287" y="326"/>
                      <a:pt x="287" y="326"/>
                      <a:pt x="287" y="326"/>
                    </a:cubicBezTo>
                    <a:cubicBezTo>
                      <a:pt x="301" y="312"/>
                      <a:pt x="312" y="290"/>
                      <a:pt x="317" y="260"/>
                    </a:cubicBezTo>
                    <a:cubicBezTo>
                      <a:pt x="328" y="256"/>
                      <a:pt x="342" y="246"/>
                      <a:pt x="344" y="225"/>
                    </a:cubicBezTo>
                    <a:cubicBezTo>
                      <a:pt x="345" y="223"/>
                      <a:pt x="347" y="203"/>
                      <a:pt x="336" y="190"/>
                    </a:cubicBezTo>
                    <a:cubicBezTo>
                      <a:pt x="333" y="186"/>
                      <a:pt x="328" y="183"/>
                      <a:pt x="323" y="182"/>
                    </a:cubicBezTo>
                    <a:cubicBezTo>
                      <a:pt x="325" y="177"/>
                      <a:pt x="327" y="172"/>
                      <a:pt x="327" y="170"/>
                    </a:cubicBezTo>
                    <a:cubicBezTo>
                      <a:pt x="358" y="73"/>
                      <a:pt x="274" y="36"/>
                      <a:pt x="274" y="36"/>
                    </a:cubicBezTo>
                    <a:cubicBezTo>
                      <a:pt x="274" y="0"/>
                      <a:pt x="219" y="2"/>
                      <a:pt x="219" y="2"/>
                    </a:cubicBezTo>
                    <a:cubicBezTo>
                      <a:pt x="167" y="2"/>
                      <a:pt x="167" y="38"/>
                      <a:pt x="167" y="38"/>
                    </a:cubicBezTo>
                    <a:cubicBezTo>
                      <a:pt x="104" y="79"/>
                      <a:pt x="101" y="134"/>
                      <a:pt x="111" y="174"/>
                    </a:cubicBezTo>
                    <a:cubicBezTo>
                      <a:pt x="111" y="174"/>
                      <a:pt x="112" y="178"/>
                      <a:pt x="114" y="185"/>
                    </a:cubicBezTo>
                    <a:cubicBezTo>
                      <a:pt x="110" y="187"/>
                      <a:pt x="106" y="190"/>
                      <a:pt x="103" y="194"/>
                    </a:cubicBezTo>
                    <a:cubicBezTo>
                      <a:pt x="95" y="202"/>
                      <a:pt x="93" y="214"/>
                      <a:pt x="95" y="228"/>
                    </a:cubicBezTo>
                    <a:cubicBezTo>
                      <a:pt x="95" y="229"/>
                      <a:pt x="95" y="229"/>
                      <a:pt x="95" y="229"/>
                    </a:cubicBezTo>
                    <a:cubicBezTo>
                      <a:pt x="98" y="240"/>
                      <a:pt x="106" y="257"/>
                      <a:pt x="121" y="261"/>
                    </a:cubicBezTo>
                    <a:cubicBezTo>
                      <a:pt x="124" y="272"/>
                      <a:pt x="134" y="298"/>
                      <a:pt x="150" y="320"/>
                    </a:cubicBezTo>
                    <a:cubicBezTo>
                      <a:pt x="150" y="346"/>
                      <a:pt x="150" y="346"/>
                      <a:pt x="150" y="346"/>
                    </a:cubicBezTo>
                    <a:cubicBezTo>
                      <a:pt x="150" y="353"/>
                      <a:pt x="145" y="356"/>
                      <a:pt x="141" y="358"/>
                    </a:cubicBezTo>
                    <a:cubicBezTo>
                      <a:pt x="141" y="358"/>
                      <a:pt x="141" y="358"/>
                      <a:pt x="141" y="358"/>
                    </a:cubicBezTo>
                    <a:cubicBezTo>
                      <a:pt x="115" y="366"/>
                      <a:pt x="115" y="366"/>
                      <a:pt x="115" y="366"/>
                    </a:cubicBezTo>
                    <a:cubicBezTo>
                      <a:pt x="102" y="370"/>
                      <a:pt x="102" y="370"/>
                      <a:pt x="102" y="370"/>
                    </a:cubicBezTo>
                    <a:cubicBezTo>
                      <a:pt x="102" y="370"/>
                      <a:pt x="102" y="370"/>
                      <a:pt x="102" y="370"/>
                    </a:cubicBezTo>
                    <a:cubicBezTo>
                      <a:pt x="101" y="371"/>
                      <a:pt x="100" y="371"/>
                      <a:pt x="99" y="372"/>
                    </a:cubicBezTo>
                    <a:cubicBezTo>
                      <a:pt x="57" y="388"/>
                      <a:pt x="40" y="415"/>
                      <a:pt x="38" y="418"/>
                    </a:cubicBezTo>
                    <a:cubicBezTo>
                      <a:pt x="8" y="465"/>
                      <a:pt x="1" y="570"/>
                      <a:pt x="0" y="575"/>
                    </a:cubicBezTo>
                    <a:cubicBezTo>
                      <a:pt x="0" y="583"/>
                      <a:pt x="0" y="583"/>
                      <a:pt x="0" y="583"/>
                    </a:cubicBezTo>
                    <a:cubicBezTo>
                      <a:pt x="442" y="583"/>
                      <a:pt x="442" y="583"/>
                      <a:pt x="442" y="583"/>
                    </a:cubicBezTo>
                    <a:cubicBezTo>
                      <a:pt x="442" y="575"/>
                      <a:pt x="442" y="575"/>
                      <a:pt x="442" y="575"/>
                    </a:cubicBezTo>
                    <a:cubicBezTo>
                      <a:pt x="442" y="571"/>
                      <a:pt x="442" y="465"/>
                      <a:pt x="405" y="417"/>
                    </a:cubicBezTo>
                    <a:close/>
                    <a:moveTo>
                      <a:pt x="301" y="377"/>
                    </a:moveTo>
                    <a:cubicBezTo>
                      <a:pt x="319" y="384"/>
                      <a:pt x="319" y="384"/>
                      <a:pt x="319" y="384"/>
                    </a:cubicBezTo>
                    <a:cubicBezTo>
                      <a:pt x="298" y="423"/>
                      <a:pt x="269" y="448"/>
                      <a:pt x="257" y="457"/>
                    </a:cubicBezTo>
                    <a:cubicBezTo>
                      <a:pt x="227" y="428"/>
                      <a:pt x="227" y="428"/>
                      <a:pt x="227" y="428"/>
                    </a:cubicBezTo>
                    <a:cubicBezTo>
                      <a:pt x="272" y="414"/>
                      <a:pt x="293" y="389"/>
                      <a:pt x="301" y="377"/>
                    </a:cubicBezTo>
                    <a:close/>
                    <a:moveTo>
                      <a:pt x="286" y="370"/>
                    </a:moveTo>
                    <a:cubicBezTo>
                      <a:pt x="279" y="380"/>
                      <a:pt x="260" y="401"/>
                      <a:pt x="220" y="414"/>
                    </a:cubicBezTo>
                    <a:cubicBezTo>
                      <a:pt x="178" y="401"/>
                      <a:pt x="161" y="379"/>
                      <a:pt x="155" y="368"/>
                    </a:cubicBezTo>
                    <a:cubicBezTo>
                      <a:pt x="160" y="362"/>
                      <a:pt x="165" y="353"/>
                      <a:pt x="165" y="346"/>
                    </a:cubicBezTo>
                    <a:cubicBezTo>
                      <a:pt x="165" y="337"/>
                      <a:pt x="165" y="337"/>
                      <a:pt x="165" y="337"/>
                    </a:cubicBezTo>
                    <a:cubicBezTo>
                      <a:pt x="179" y="350"/>
                      <a:pt x="196" y="359"/>
                      <a:pt x="217" y="359"/>
                    </a:cubicBezTo>
                    <a:cubicBezTo>
                      <a:pt x="218" y="359"/>
                      <a:pt x="246" y="359"/>
                      <a:pt x="273" y="339"/>
                    </a:cubicBezTo>
                    <a:cubicBezTo>
                      <a:pt x="273" y="346"/>
                      <a:pt x="273" y="346"/>
                      <a:pt x="273" y="346"/>
                    </a:cubicBezTo>
                    <a:cubicBezTo>
                      <a:pt x="273" y="355"/>
                      <a:pt x="280" y="364"/>
                      <a:pt x="286" y="370"/>
                    </a:cubicBezTo>
                    <a:close/>
                    <a:moveTo>
                      <a:pt x="135" y="252"/>
                    </a:moveTo>
                    <a:cubicBezTo>
                      <a:pt x="133" y="246"/>
                      <a:pt x="133" y="246"/>
                      <a:pt x="133" y="246"/>
                    </a:cubicBezTo>
                    <a:cubicBezTo>
                      <a:pt x="127" y="246"/>
                      <a:pt x="127" y="246"/>
                      <a:pt x="127" y="246"/>
                    </a:cubicBezTo>
                    <a:cubicBezTo>
                      <a:pt x="119" y="246"/>
                      <a:pt x="113" y="232"/>
                      <a:pt x="111" y="225"/>
                    </a:cubicBezTo>
                    <a:cubicBezTo>
                      <a:pt x="109" y="216"/>
                      <a:pt x="111" y="209"/>
                      <a:pt x="115" y="204"/>
                    </a:cubicBezTo>
                    <a:cubicBezTo>
                      <a:pt x="116" y="203"/>
                      <a:pt x="118" y="201"/>
                      <a:pt x="120" y="200"/>
                    </a:cubicBezTo>
                    <a:cubicBezTo>
                      <a:pt x="123" y="208"/>
                      <a:pt x="127" y="216"/>
                      <a:pt x="131" y="223"/>
                    </a:cubicBezTo>
                    <a:cubicBezTo>
                      <a:pt x="121" y="149"/>
                      <a:pt x="212" y="142"/>
                      <a:pt x="212" y="142"/>
                    </a:cubicBezTo>
                    <a:cubicBezTo>
                      <a:pt x="248" y="138"/>
                      <a:pt x="262" y="110"/>
                      <a:pt x="262" y="110"/>
                    </a:cubicBezTo>
                    <a:cubicBezTo>
                      <a:pt x="260" y="129"/>
                      <a:pt x="287" y="147"/>
                      <a:pt x="287" y="147"/>
                    </a:cubicBezTo>
                    <a:cubicBezTo>
                      <a:pt x="318" y="172"/>
                      <a:pt x="302" y="223"/>
                      <a:pt x="302" y="223"/>
                    </a:cubicBezTo>
                    <a:cubicBezTo>
                      <a:pt x="306" y="218"/>
                      <a:pt x="309" y="212"/>
                      <a:pt x="312" y="207"/>
                    </a:cubicBezTo>
                    <a:cubicBezTo>
                      <a:pt x="313" y="204"/>
                      <a:pt x="315" y="201"/>
                      <a:pt x="316" y="197"/>
                    </a:cubicBezTo>
                    <a:cubicBezTo>
                      <a:pt x="321" y="198"/>
                      <a:pt x="323" y="199"/>
                      <a:pt x="324" y="201"/>
                    </a:cubicBezTo>
                    <a:cubicBezTo>
                      <a:pt x="329" y="207"/>
                      <a:pt x="329" y="219"/>
                      <a:pt x="328" y="223"/>
                    </a:cubicBezTo>
                    <a:cubicBezTo>
                      <a:pt x="326" y="242"/>
                      <a:pt x="310" y="245"/>
                      <a:pt x="309" y="245"/>
                    </a:cubicBezTo>
                    <a:cubicBezTo>
                      <a:pt x="303" y="246"/>
                      <a:pt x="303" y="246"/>
                      <a:pt x="303" y="246"/>
                    </a:cubicBezTo>
                    <a:cubicBezTo>
                      <a:pt x="302" y="252"/>
                      <a:pt x="302" y="252"/>
                      <a:pt x="302" y="252"/>
                    </a:cubicBezTo>
                    <a:cubicBezTo>
                      <a:pt x="290" y="342"/>
                      <a:pt x="220" y="343"/>
                      <a:pt x="217" y="343"/>
                    </a:cubicBezTo>
                    <a:cubicBezTo>
                      <a:pt x="160" y="343"/>
                      <a:pt x="135" y="253"/>
                      <a:pt x="135" y="252"/>
                    </a:cubicBezTo>
                    <a:close/>
                    <a:moveTo>
                      <a:pt x="141" y="375"/>
                    </a:moveTo>
                    <a:cubicBezTo>
                      <a:pt x="148" y="387"/>
                      <a:pt x="167" y="414"/>
                      <a:pt x="213" y="428"/>
                    </a:cubicBezTo>
                    <a:cubicBezTo>
                      <a:pt x="183" y="457"/>
                      <a:pt x="183" y="457"/>
                      <a:pt x="183" y="457"/>
                    </a:cubicBezTo>
                    <a:cubicBezTo>
                      <a:pt x="170" y="447"/>
                      <a:pt x="136" y="418"/>
                      <a:pt x="120" y="382"/>
                    </a:cubicBezTo>
                    <a:lnTo>
                      <a:pt x="141" y="375"/>
                    </a:lnTo>
                    <a:close/>
                    <a:moveTo>
                      <a:pt x="17" y="567"/>
                    </a:moveTo>
                    <a:cubicBezTo>
                      <a:pt x="19" y="541"/>
                      <a:pt x="28" y="463"/>
                      <a:pt x="52" y="426"/>
                    </a:cubicBezTo>
                    <a:cubicBezTo>
                      <a:pt x="52" y="426"/>
                      <a:pt x="52" y="426"/>
                      <a:pt x="52" y="426"/>
                    </a:cubicBezTo>
                    <a:cubicBezTo>
                      <a:pt x="52" y="426"/>
                      <a:pt x="66" y="401"/>
                      <a:pt x="105" y="387"/>
                    </a:cubicBezTo>
                    <a:cubicBezTo>
                      <a:pt x="126" y="437"/>
                      <a:pt x="177" y="473"/>
                      <a:pt x="179" y="474"/>
                    </a:cubicBezTo>
                    <a:cubicBezTo>
                      <a:pt x="184" y="478"/>
                      <a:pt x="184" y="478"/>
                      <a:pt x="184" y="478"/>
                    </a:cubicBezTo>
                    <a:cubicBezTo>
                      <a:pt x="220" y="444"/>
                      <a:pt x="220" y="444"/>
                      <a:pt x="220" y="444"/>
                    </a:cubicBezTo>
                    <a:cubicBezTo>
                      <a:pt x="255" y="478"/>
                      <a:pt x="255" y="478"/>
                      <a:pt x="255" y="478"/>
                    </a:cubicBezTo>
                    <a:cubicBezTo>
                      <a:pt x="261" y="475"/>
                      <a:pt x="261" y="475"/>
                      <a:pt x="261" y="475"/>
                    </a:cubicBezTo>
                    <a:cubicBezTo>
                      <a:pt x="262" y="473"/>
                      <a:pt x="306" y="443"/>
                      <a:pt x="334" y="390"/>
                    </a:cubicBezTo>
                    <a:cubicBezTo>
                      <a:pt x="375" y="404"/>
                      <a:pt x="392" y="426"/>
                      <a:pt x="392" y="427"/>
                    </a:cubicBezTo>
                    <a:cubicBezTo>
                      <a:pt x="420" y="463"/>
                      <a:pt x="425" y="542"/>
                      <a:pt x="426" y="567"/>
                    </a:cubicBezTo>
                    <a:lnTo>
                      <a:pt x="17" y="5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B25284B-B573-40FC-B6B9-0B2B0C44F5B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83497" y="4195791"/>
              <a:ext cx="358903" cy="320040"/>
              <a:chOff x="3133725" y="1012939"/>
              <a:chExt cx="249238" cy="222250"/>
            </a:xfrm>
            <a:solidFill>
              <a:schemeClr val="bg1"/>
            </a:solidFill>
          </p:grpSpPr>
          <p:sp>
            <p:nvSpPr>
              <p:cNvPr id="10" name="Freeform 67">
                <a:extLst>
                  <a:ext uri="{FF2B5EF4-FFF2-40B4-BE49-F238E27FC236}">
                    <a16:creationId xmlns:a16="http://schemas.microsoft.com/office/drawing/2014/main" id="{966491FE-0329-4DE8-B678-3896DB604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350" y="1012939"/>
                <a:ext cx="74613" cy="161925"/>
              </a:xfrm>
              <a:custGeom>
                <a:avLst/>
                <a:gdLst>
                  <a:gd name="T0" fmla="*/ 0 w 43"/>
                  <a:gd name="T1" fmla="*/ 8 h 93"/>
                  <a:gd name="T2" fmla="*/ 0 w 43"/>
                  <a:gd name="T3" fmla="*/ 86 h 93"/>
                  <a:gd name="T4" fmla="*/ 9 w 43"/>
                  <a:gd name="T5" fmla="*/ 93 h 93"/>
                  <a:gd name="T6" fmla="*/ 26 w 43"/>
                  <a:gd name="T7" fmla="*/ 85 h 93"/>
                  <a:gd name="T8" fmla="*/ 41 w 43"/>
                  <a:gd name="T9" fmla="*/ 63 h 93"/>
                  <a:gd name="T10" fmla="*/ 41 w 43"/>
                  <a:gd name="T11" fmla="*/ 30 h 93"/>
                  <a:gd name="T12" fmla="*/ 26 w 43"/>
                  <a:gd name="T13" fmla="*/ 8 h 93"/>
                  <a:gd name="T14" fmla="*/ 9 w 43"/>
                  <a:gd name="T15" fmla="*/ 0 h 93"/>
                  <a:gd name="T16" fmla="*/ 0 w 43"/>
                  <a:gd name="T17" fmla="*/ 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93">
                    <a:moveTo>
                      <a:pt x="0" y="8"/>
                    </a:moveTo>
                    <a:cubicBezTo>
                      <a:pt x="0" y="86"/>
                      <a:pt x="0" y="86"/>
                      <a:pt x="0" y="86"/>
                    </a:cubicBezTo>
                    <a:cubicBezTo>
                      <a:pt x="0" y="93"/>
                      <a:pt x="9" y="93"/>
                      <a:pt x="9" y="93"/>
                    </a:cubicBezTo>
                    <a:cubicBezTo>
                      <a:pt x="21" y="93"/>
                      <a:pt x="26" y="85"/>
                      <a:pt x="26" y="85"/>
                    </a:cubicBezTo>
                    <a:cubicBezTo>
                      <a:pt x="43" y="79"/>
                      <a:pt x="41" y="63"/>
                      <a:pt x="41" y="63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3" y="14"/>
                      <a:pt x="26" y="8"/>
                    </a:cubicBezTo>
                    <a:cubicBezTo>
                      <a:pt x="26" y="8"/>
                      <a:pt x="21" y="0"/>
                      <a:pt x="9" y="0"/>
                    </a:cubicBezTo>
                    <a:cubicBezTo>
                      <a:pt x="9" y="0"/>
                      <a:pt x="0" y="1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8147EA97-DFAD-456D-9101-97B544FB0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725" y="1157401"/>
                <a:ext cx="198438" cy="77788"/>
              </a:xfrm>
              <a:custGeom>
                <a:avLst/>
                <a:gdLst>
                  <a:gd name="T0" fmla="*/ 114 w 114"/>
                  <a:gd name="T1" fmla="*/ 9 h 45"/>
                  <a:gd name="T2" fmla="*/ 42 w 114"/>
                  <a:gd name="T3" fmla="*/ 38 h 45"/>
                  <a:gd name="T4" fmla="*/ 31 w 114"/>
                  <a:gd name="T5" fmla="*/ 45 h 45"/>
                  <a:gd name="T6" fmla="*/ 12 w 114"/>
                  <a:gd name="T7" fmla="*/ 45 h 45"/>
                  <a:gd name="T8" fmla="*/ 0 w 114"/>
                  <a:gd name="T9" fmla="*/ 32 h 45"/>
                  <a:gd name="T10" fmla="*/ 12 w 114"/>
                  <a:gd name="T11" fmla="*/ 19 h 45"/>
                  <a:gd name="T12" fmla="*/ 31 w 114"/>
                  <a:gd name="T13" fmla="*/ 19 h 45"/>
                  <a:gd name="T14" fmla="*/ 42 w 114"/>
                  <a:gd name="T15" fmla="*/ 26 h 45"/>
                  <a:gd name="T16" fmla="*/ 106 w 114"/>
                  <a:gd name="T17" fmla="*/ 0 h 45"/>
                  <a:gd name="T18" fmla="*/ 114 w 114"/>
                  <a:gd name="T1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45">
                    <a:moveTo>
                      <a:pt x="114" y="9"/>
                    </a:moveTo>
                    <a:cubicBezTo>
                      <a:pt x="91" y="29"/>
                      <a:pt x="60" y="36"/>
                      <a:pt x="42" y="38"/>
                    </a:cubicBezTo>
                    <a:cubicBezTo>
                      <a:pt x="39" y="42"/>
                      <a:pt x="36" y="45"/>
                      <a:pt x="3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5" y="45"/>
                      <a:pt x="0" y="39"/>
                      <a:pt x="0" y="32"/>
                    </a:cubicBezTo>
                    <a:cubicBezTo>
                      <a:pt x="0" y="24"/>
                      <a:pt x="5" y="19"/>
                      <a:pt x="12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6" y="19"/>
                      <a:pt x="40" y="22"/>
                      <a:pt x="42" y="26"/>
                    </a:cubicBezTo>
                    <a:cubicBezTo>
                      <a:pt x="59" y="24"/>
                      <a:pt x="87" y="17"/>
                      <a:pt x="106" y="0"/>
                    </a:cubicBezTo>
                    <a:lnTo>
                      <a:pt x="114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7D2C43D-FEC6-3AF7-7D49-9C4D26E4F107}"/>
              </a:ext>
            </a:extLst>
          </p:cNvPr>
          <p:cNvSpPr txBox="1"/>
          <p:nvPr/>
        </p:nvSpPr>
        <p:spPr>
          <a:xfrm>
            <a:off x="131536" y="1131636"/>
            <a:ext cx="7284357" cy="129266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228600" tIns="91440" rIns="13716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kern="1200" dirty="0">
                <a:latin typeface="Arial"/>
                <a:ea typeface="Calibri"/>
                <a:cs typeface="Times New Roman"/>
              </a:rPr>
              <a:t>The new </a:t>
            </a:r>
            <a:r>
              <a:rPr lang="en-US" sz="2400" b="1" kern="1200" dirty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UT CARE™</a:t>
            </a:r>
            <a:r>
              <a:rPr lang="en-US" sz="2400" kern="1200" dirty="0">
                <a:latin typeface="Arial"/>
                <a:ea typeface="Calibri"/>
                <a:cs typeface="Times New Roman"/>
              </a:rPr>
              <a:t> Medicare PPO plan replaces  UT SELECT for Medicare-eligible retirees</a:t>
            </a:r>
            <a:r>
              <a:rPr lang="en-US" sz="2400" dirty="0">
                <a:latin typeface="Arial"/>
                <a:ea typeface="Calibri"/>
                <a:cs typeface="Times New Roman"/>
              </a:rPr>
              <a:t> in January, and it comes with many advantages.</a:t>
            </a:r>
            <a:endParaRPr lang="en-US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8934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372FA5-56B0-406F-9A35-D689210B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5A223-BDE3-4662-BD05-6BDBDD27824A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07BED-6115-414F-934A-171103211D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F0357-8DAC-4F0C-A476-414C74503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8F4F-48BA-40CA-A4FB-CC5D2367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space">
            <a:extLst>
              <a:ext uri="{FF2B5EF4-FFF2-40B4-BE49-F238E27FC236}">
                <a16:creationId xmlns:a16="http://schemas.microsoft.com/office/drawing/2014/main" id="{AB8E702A-B52C-4E60-8DD3-D9518105C7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cs typeface="Arial"/>
              </a:rPr>
              <a:t>Enrollment and Reminders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139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93247"/>
            <a:ext cx="11277600" cy="876300"/>
          </a:xfrm>
        </p:spPr>
        <p:txBody>
          <a:bodyPr/>
          <a:lstStyle/>
          <a:p>
            <a:r>
              <a:rPr lang="en-US" dirty="0"/>
              <a:t>UT CARE™ Medicare PPO Enrollment Kit 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A223-BDE3-4662-BD05-6BDBDD27824A}" type="slidenum">
              <a:rPr lang="en-US">
                <a:solidFill>
                  <a:srgbClr val="FFFFFF">
                    <a:lumMod val="75000"/>
                  </a:srgbClr>
                </a:solidFill>
                <a:latin typeface="Arial" panose="020B0604020202020204"/>
              </a:rPr>
              <a:pPr/>
              <a:t>21</a:t>
            </a:fld>
            <a:endParaRPr lang="en-US" dirty="0">
              <a:solidFill>
                <a:srgbClr val="FFFFFF">
                  <a:lumMod val="75000"/>
                </a:srgbClr>
              </a:solidFill>
              <a:latin typeface="Arial" panose="020B0604020202020204"/>
            </a:endParaRP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57D96F31-243D-45C1-82B4-8CD439AE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19" y="897750"/>
            <a:ext cx="11477134" cy="1088487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0" indent="0">
              <a:lnSpc>
                <a:spcPct val="113999"/>
              </a:lnSpc>
              <a:buNone/>
            </a:pPr>
            <a:r>
              <a:rPr lang="en-US" sz="1800" dirty="0"/>
              <a:t>You should have already received the Enrollment Kit which includes: </a:t>
            </a:r>
            <a:br>
              <a:rPr lang="en-US" sz="1800" dirty="0"/>
            </a:br>
            <a:endParaRPr lang="en-US" sz="1800" dirty="0">
              <a:cs typeface="Arial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69069A-C6E2-42D3-96F3-5AC54CCFC7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9940" y="1079968"/>
            <a:ext cx="3850213" cy="495990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420F9092-3018-478A-AFA8-B6814F964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75129"/>
              </p:ext>
            </p:extLst>
          </p:nvPr>
        </p:nvGraphicFramePr>
        <p:xfrm>
          <a:off x="457200" y="1700740"/>
          <a:ext cx="7272779" cy="376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8871">
                  <a:extLst>
                    <a:ext uri="{9D8B030D-6E8A-4147-A177-3AD203B41FA5}">
                      <a16:colId xmlns:a16="http://schemas.microsoft.com/office/drawing/2014/main" val="131168500"/>
                    </a:ext>
                  </a:extLst>
                </a:gridCol>
                <a:gridCol w="4263908">
                  <a:extLst>
                    <a:ext uri="{9D8B030D-6E8A-4147-A177-3AD203B41FA5}">
                      <a16:colId xmlns:a16="http://schemas.microsoft.com/office/drawing/2014/main" val="300414998"/>
                    </a:ext>
                  </a:extLst>
                </a:gridCol>
              </a:tblGrid>
              <a:tr h="725163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Letter of Welcome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Welcome to UT CARE letter with guidance for enrollment and important contact information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522637"/>
                  </a:ext>
                </a:extLst>
              </a:tr>
              <a:tr h="461473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Enrollment Brochure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Guidance about the plan, how the benefits work and what happens after enrollment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387706"/>
                  </a:ext>
                </a:extLst>
              </a:tr>
              <a:tr h="725163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Summary of Benefits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 detailed summary of the plan/coverage, such as the benefits, cost-sharing provisions, limitations and exceptions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738966"/>
                  </a:ext>
                </a:extLst>
              </a:tr>
              <a:tr h="529336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Benefit Highlights </a:t>
                      </a:r>
                      <a:endParaRPr lang="en-US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Snapshot that draws attention to benefits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offered under the plan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62732"/>
                  </a:ext>
                </a:extLst>
              </a:tr>
              <a:tr h="529336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ND Multi Language Insert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Informs on the availability of assistance services in non-English languages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455194"/>
                  </a:ext>
                </a:extLst>
              </a:tr>
              <a:tr h="529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1E1E1E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Star Ratings Flyer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1E1E1E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1" kern="120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Information about plan performance across CMS evaluation criteria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73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78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F59CC-0286-4913-98F1-E3161D247A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Important Reminders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8F9A76-8472-4397-97BA-75287CFFBCC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25"/>
              </a:spcBef>
              <a:defRPr/>
            </a:pPr>
            <a:fld id="{81D60167-4931-47E6-BA6A-407CBD079E47}" type="slidenum">
              <a:rPr lang="en-US" spc="-5" smtClean="0"/>
              <a:pPr marL="25400">
                <a:spcBef>
                  <a:spcPts val="25"/>
                </a:spcBef>
                <a:defRPr/>
              </a:pPr>
              <a:t>22</a:t>
            </a:fld>
            <a:endParaRPr lang="en-US" spc="-5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EA013-BE74-4A6D-9787-D2AFBEF5F1CE}"/>
              </a:ext>
            </a:extLst>
          </p:cNvPr>
          <p:cNvSpPr txBox="1"/>
          <p:nvPr/>
        </p:nvSpPr>
        <p:spPr>
          <a:xfrm>
            <a:off x="457200" y="1187410"/>
            <a:ext cx="11100062" cy="430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800">
              <a:lnSpc>
                <a:spcPct val="114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kern="600" dirty="0"/>
              <a:t>You need to be enrolled in both Part A and Part B of Medicare to enroll in the UT CARE™ Medicare PPO plan.</a:t>
            </a:r>
          </a:p>
          <a:p>
            <a:pPr marL="285750" indent="-285750" defTabSz="685800">
              <a:lnSpc>
                <a:spcPct val="114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kern="600" dirty="0"/>
              <a:t>You </a:t>
            </a:r>
            <a:r>
              <a:rPr lang="en-US" sz="2000" b="1" kern="600" dirty="0"/>
              <a:t>must continue to make your Part B premium payments</a:t>
            </a:r>
            <a:r>
              <a:rPr lang="en-US" sz="2000" kern="600" dirty="0"/>
              <a:t>. </a:t>
            </a:r>
          </a:p>
          <a:p>
            <a:pPr marL="285750" indent="-285750" defTabSz="685800">
              <a:lnSpc>
                <a:spcPct val="114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kern="600" dirty="0"/>
              <a:t>You will be </a:t>
            </a:r>
            <a:r>
              <a:rPr lang="en-US" sz="2000" b="1" kern="600" dirty="0">
                <a:solidFill>
                  <a:schemeClr val="accent1"/>
                </a:solidFill>
                <a:ea typeface="+mn-lt"/>
                <a:cs typeface="+mn-lt"/>
              </a:rPr>
              <a:t>automatically enrolled </a:t>
            </a:r>
            <a:r>
              <a:rPr lang="en-US" sz="2000" kern="600" dirty="0"/>
              <a:t>in the UT CARE™ Medicare PPO plan. There is </a:t>
            </a:r>
            <a:r>
              <a:rPr lang="en-US" sz="2000" b="1" kern="600" dirty="0"/>
              <a:t>no action required</a:t>
            </a:r>
            <a:r>
              <a:rPr lang="en-US" sz="2000" kern="600" dirty="0"/>
              <a:t> on your part unless Medicare needs additional information to enroll you. If necessary, you will receive a Request for Information letter from UT CARE™. </a:t>
            </a:r>
          </a:p>
          <a:p>
            <a:pPr marL="285750" indent="-285750" defTabSz="685800">
              <a:lnSpc>
                <a:spcPct val="114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kern="600" dirty="0"/>
              <a:t>If you did want to be enrolled in this plan, you must opt-out between November 1 - November 15, 2022. The </a:t>
            </a:r>
            <a:r>
              <a:rPr lang="en-US" sz="2000" kern="600" dirty="0" err="1"/>
              <a:t>Opt</a:t>
            </a:r>
            <a:r>
              <a:rPr lang="en-US" sz="2000" kern="600" dirty="0"/>
              <a:t> Out period ended as of 11/15/2022.</a:t>
            </a:r>
          </a:p>
          <a:p>
            <a:pPr marL="285750" indent="-285750" defTabSz="685800">
              <a:lnSpc>
                <a:spcPct val="114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kern="600" dirty="0"/>
              <a:t>Opting-out of the UT CARE™ Medicare PPO plan means you will not have any UT medical, prescription or basic life insurance coverage.</a:t>
            </a:r>
          </a:p>
          <a:p>
            <a:pPr marL="285750" indent="-285750" defTabSz="685800">
              <a:lnSpc>
                <a:spcPct val="114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kern="600" dirty="0"/>
              <a:t>Your coverage will begin on </a:t>
            </a:r>
            <a:r>
              <a:rPr lang="en-US" sz="2000" b="1" kern="600" dirty="0">
                <a:solidFill>
                  <a:schemeClr val="accent1"/>
                </a:solidFill>
              </a:rPr>
              <a:t>January 1, 2023</a:t>
            </a:r>
            <a:r>
              <a:rPr lang="en-US" sz="2000" kern="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2998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07D7057-8FE0-4AF2-B007-80E34AF4D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59" y="1822768"/>
            <a:ext cx="4684735" cy="300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0BDD5F-4D9D-4802-AB70-FC265A93B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903719"/>
            <a:ext cx="5194242" cy="2966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479"/>
            <a:ext cx="10972800" cy="443484"/>
          </a:xfrm>
        </p:spPr>
        <p:txBody>
          <a:bodyPr/>
          <a:lstStyle/>
          <a:p>
            <a:r>
              <a:rPr lang="en-US" sz="2800" b="1" dirty="0">
                <a:latin typeface="+mj-lt"/>
              </a:rPr>
              <a:t>Member ID Card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5A223-BDE3-4662-BD05-6BDBDD27824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6FABADC5-430F-4510-98E8-EBFF996EEC12}"/>
              </a:ext>
            </a:extLst>
          </p:cNvPr>
          <p:cNvSpPr txBox="1"/>
          <p:nvPr/>
        </p:nvSpPr>
        <p:spPr>
          <a:xfrm rot="1757793">
            <a:off x="1667909" y="2812390"/>
            <a:ext cx="2329180" cy="104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37E7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Sample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B46B0C-39B2-44C7-9B7E-2FAB33921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925" y="2142632"/>
            <a:ext cx="3158002" cy="25727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FAECD27-F5F0-40D5-A846-DB2B1FBC0385}"/>
              </a:ext>
            </a:extLst>
          </p:cNvPr>
          <p:cNvSpPr txBox="1"/>
          <p:nvPr/>
        </p:nvSpPr>
        <p:spPr>
          <a:xfrm>
            <a:off x="1798655" y="5026189"/>
            <a:ext cx="3386294" cy="3918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Front of ID Card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292946-622E-4A45-9A73-D7A6AA2EFD6D}"/>
              </a:ext>
            </a:extLst>
          </p:cNvPr>
          <p:cNvSpPr txBox="1"/>
          <p:nvPr/>
        </p:nvSpPr>
        <p:spPr>
          <a:xfrm>
            <a:off x="8043706" y="5075424"/>
            <a:ext cx="3386294" cy="3918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Back of ID Card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F9689C-22EC-403C-9F62-ABDFF539BCBF}"/>
              </a:ext>
            </a:extLst>
          </p:cNvPr>
          <p:cNvSpPr txBox="1"/>
          <p:nvPr/>
        </p:nvSpPr>
        <p:spPr>
          <a:xfrm>
            <a:off x="457200" y="1026060"/>
            <a:ext cx="10459039" cy="7292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rgbClr val="262626"/>
                </a:solidFill>
              </a:rPr>
              <a:t>You can present your UT CARE</a:t>
            </a:r>
            <a:r>
              <a:rPr lang="en-US" sz="1800" baseline="30000" dirty="0">
                <a:solidFill>
                  <a:srgbClr val="262626"/>
                </a:solidFill>
              </a:rPr>
              <a:t>™</a:t>
            </a:r>
            <a:r>
              <a:rPr lang="en-US" baseline="30000" dirty="0">
                <a:solidFill>
                  <a:srgbClr val="262626"/>
                </a:solidFill>
              </a:rPr>
              <a:t> </a:t>
            </a:r>
            <a:r>
              <a:rPr lang="en-US" sz="1800" dirty="0">
                <a:solidFill>
                  <a:srgbClr val="262626"/>
                </a:solidFill>
              </a:rPr>
              <a:t>member ID card whenever you receive a medical service or benefit covered by  your plan.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54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ee, person, outdoor, posing&#10;&#10;Description automatically generated">
            <a:extLst>
              <a:ext uri="{FF2B5EF4-FFF2-40B4-BE49-F238E27FC236}">
                <a16:creationId xmlns:a16="http://schemas.microsoft.com/office/drawing/2014/main" id="{97973E2F-2286-449B-A163-4EA2538048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9" r="4539"/>
          <a:stretch/>
        </p:blipFill>
        <p:spPr>
          <a:xfrm flipH="1">
            <a:off x="7007352" y="0"/>
            <a:ext cx="5184648" cy="65562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69421" y="1398711"/>
            <a:ext cx="6539593" cy="4657725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Clr>
                <a:srgbClr val="0070C0"/>
              </a:buClr>
              <a:buNone/>
            </a:pPr>
            <a:r>
              <a:rPr lang="en-US" sz="2000" kern="1200" dirty="0">
                <a:ea typeface="+mn-lt"/>
                <a:cs typeface="+mn-lt"/>
              </a:rPr>
              <a:t>Other resources provided by UT CARE™ and BCBSTX</a:t>
            </a:r>
            <a:endParaRPr lang="en-US" sz="2000" dirty="0"/>
          </a:p>
          <a:p>
            <a:pPr>
              <a:lnSpc>
                <a:spcPct val="100000"/>
              </a:lnSpc>
              <a:spcAft>
                <a:spcPts val="800"/>
              </a:spcAft>
              <a:buClr>
                <a:srgbClr val="0070C0"/>
              </a:buClr>
            </a:pPr>
            <a:r>
              <a:rPr lang="en-US" sz="1800" dirty="0">
                <a:ea typeface="+mn-lt"/>
                <a:cs typeface="+mn-lt"/>
              </a:rPr>
              <a:t>Dedica</a:t>
            </a:r>
            <a:r>
              <a:rPr lang="en-US" dirty="0">
                <a:ea typeface="+mn-lt"/>
                <a:cs typeface="+mn-lt"/>
              </a:rPr>
              <a:t>ted UT CARE </a:t>
            </a:r>
            <a:r>
              <a:rPr lang="en-US" sz="1800" dirty="0">
                <a:ea typeface="+mn-lt"/>
                <a:cs typeface="+mn-lt"/>
              </a:rPr>
              <a:t>Website</a:t>
            </a:r>
            <a:br>
              <a:rPr lang="en-US" sz="1800" dirty="0">
                <a:ea typeface="+mn-lt"/>
                <a:cs typeface="+mn-lt"/>
              </a:rPr>
            </a:br>
            <a:r>
              <a:rPr lang="en-US" sz="1800" b="1" dirty="0">
                <a:solidFill>
                  <a:schemeClr val="tx2"/>
                </a:solidFill>
                <a:effectLst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www.bcbstx.com/retiree-medicare-ut</a:t>
            </a:r>
            <a:r>
              <a:rPr lang="en-US" sz="1800" b="1" u="sng" dirty="0">
                <a:solidFill>
                  <a:schemeClr val="tx2"/>
                </a:solidFill>
              </a:rPr>
              <a:t> </a:t>
            </a:r>
          </a:p>
          <a:p>
            <a:pPr>
              <a:lnSpc>
                <a:spcPct val="100000"/>
              </a:lnSpc>
              <a:spcAft>
                <a:spcPts val="800"/>
              </a:spcAft>
              <a:buClr>
                <a:srgbClr val="0070C0"/>
              </a:buClr>
            </a:pPr>
            <a:r>
              <a:rPr lang="en-US" dirty="0"/>
              <a:t>Frequently Asked Questions          </a:t>
            </a:r>
            <a:r>
              <a:rPr lang="en-US" b="1" dirty="0">
                <a:solidFill>
                  <a:schemeClr val="tx2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https://www.bcbstx.com/retiree-medicare-ut/faqs</a:t>
            </a:r>
            <a:endParaRPr lang="en-US" dirty="0">
              <a:ea typeface="+mn-lt"/>
              <a:cs typeface="+mn-lt"/>
            </a:endParaRPr>
          </a:p>
          <a:p>
            <a:pPr marL="229887" indent="-277495">
              <a:lnSpc>
                <a:spcPct val="95000"/>
              </a:lnSpc>
              <a:spcBef>
                <a:spcPts val="400"/>
              </a:spcBef>
              <a:spcAft>
                <a:spcPts val="800"/>
              </a:spcAft>
            </a:pPr>
            <a:r>
              <a:rPr lang="en-US" dirty="0">
                <a:ea typeface="+mn-lt"/>
                <a:cs typeface="+mn-lt"/>
              </a:rPr>
              <a:t>Customer Service </a:t>
            </a:r>
            <a:br>
              <a:rPr lang="en-US" dirty="0">
                <a:ea typeface="+mn-lt"/>
                <a:cs typeface="+mn-lt"/>
              </a:rPr>
            </a:br>
            <a:r>
              <a:rPr lang="en-US" b="1" dirty="0">
                <a:solidFill>
                  <a:schemeClr val="tx2"/>
                </a:solidFill>
                <a:ea typeface="+mn-lt"/>
                <a:cs typeface="+mn-lt"/>
              </a:rPr>
              <a:t>1-877-842-7562</a:t>
            </a:r>
            <a:r>
              <a:rPr lang="en-US" b="1" dirty="0">
                <a:solidFill>
                  <a:srgbClr val="FF0066"/>
                </a:solidFill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</a:rPr>
              <a:t>/</a:t>
            </a:r>
            <a:r>
              <a:rPr lang="en-US" b="1" dirty="0">
                <a:solidFill>
                  <a:srgbClr val="FF0066"/>
                </a:solidFill>
                <a:ea typeface="+mn-lt"/>
                <a:cs typeface="+mn-lt"/>
              </a:rPr>
              <a:t> 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TTY</a:t>
            </a: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 711 </a:t>
            </a:r>
            <a:r>
              <a:rPr lang="en-US" dirty="0">
                <a:ea typeface="+mn-lt"/>
                <a:cs typeface="+mn-lt"/>
              </a:rPr>
              <a:t>with questions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21" y="416052"/>
            <a:ext cx="10972800" cy="886968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Learn More About UT CARE</a:t>
            </a:r>
            <a:endParaRPr lang="en-US" sz="28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A223-BDE3-4662-BD05-6BDBDD27824A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77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372FA5-56B0-406F-9A35-D689210B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5A223-BDE3-4662-BD05-6BDBDD27824A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07BED-6115-414F-934A-171103211D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F0357-8DAC-4F0C-A476-414C74503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8F4F-48BA-40CA-A4FB-CC5D2367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space">
            <a:extLst>
              <a:ext uri="{FF2B5EF4-FFF2-40B4-BE49-F238E27FC236}">
                <a16:creationId xmlns:a16="http://schemas.microsoft.com/office/drawing/2014/main" id="{AB8E702A-B52C-4E60-8DD3-D9518105C7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7289B0-6E97-4557-ACA8-C02EEAF15400}"/>
              </a:ext>
            </a:extLst>
          </p:cNvPr>
          <p:cNvSpPr/>
          <p:nvPr/>
        </p:nvSpPr>
        <p:spPr bwMode="auto">
          <a:xfrm>
            <a:off x="1434906" y="2644726"/>
            <a:ext cx="9273734" cy="11667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Questions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9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738233-5CF2-43AA-88E9-F0356158720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522046"/>
            <a:ext cx="6839146" cy="4657725"/>
          </a:xfrm>
        </p:spPr>
        <p:txBody>
          <a:bodyPr/>
          <a:lstStyle/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6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Medicare Basics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6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 CARE™ Overview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6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Supplemental Benefits Overview 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6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Enrollment Kit Review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6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Next Steps and Reminders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C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6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Ongoing Communication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E59440-F230-45F2-A9B3-A86ACE697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6875"/>
            <a:ext cx="10972800" cy="577289"/>
          </a:xfrm>
        </p:spPr>
        <p:txBody>
          <a:bodyPr/>
          <a:lstStyle/>
          <a:p>
            <a:r>
              <a:rPr lang="en-US" b="1" dirty="0">
                <a:latin typeface="+mj-lt"/>
              </a:rPr>
              <a:t>Today’s Topics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5A223-BDE3-4662-BD05-6BDBDD27824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DCDAB-CCA3-4DF5-BD3E-6BD36B8B5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122" y="2332664"/>
            <a:ext cx="1141984" cy="128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2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372FA5-56B0-406F-9A35-D689210B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5A223-BDE3-4662-BD05-6BDBDD27824A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07BED-6115-414F-934A-171103211D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F0357-8DAC-4F0C-A476-414C74503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8F4F-48BA-40CA-A4FB-CC5D2367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space">
            <a:extLst>
              <a:ext uri="{FF2B5EF4-FFF2-40B4-BE49-F238E27FC236}">
                <a16:creationId xmlns:a16="http://schemas.microsoft.com/office/drawing/2014/main" id="{AB8E702A-B52C-4E60-8DD3-D9518105C72E}"/>
              </a:ext>
            </a:extLst>
          </p:cNvPr>
          <p:cNvSpPr/>
          <p:nvPr/>
        </p:nvSpPr>
        <p:spPr>
          <a:xfrm>
            <a:off x="-80388" y="0"/>
            <a:ext cx="12272387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7289B0-6E97-4557-ACA8-C02EEAF15400}"/>
              </a:ext>
            </a:extLst>
          </p:cNvPr>
          <p:cNvSpPr/>
          <p:nvPr/>
        </p:nvSpPr>
        <p:spPr bwMode="auto">
          <a:xfrm>
            <a:off x="1745063" y="2853574"/>
            <a:ext cx="8701873" cy="9579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UT CARE</a:t>
            </a:r>
            <a:r>
              <a:rPr lang="en-US" sz="2800" b="1" baseline="54000" dirty="0">
                <a:solidFill>
                  <a:srgbClr val="FFFFFF"/>
                </a:solidFill>
                <a:latin typeface="Arial"/>
                <a:cs typeface="Arial"/>
              </a:rPr>
              <a:t>TM</a:t>
            </a: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 Medicare PPO Basics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150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Rectangle 17"/>
          <p:cNvSpPr/>
          <p:nvPr/>
        </p:nvSpPr>
        <p:spPr>
          <a:xfrm rot="5400000">
            <a:off x="3938913" y="449596"/>
            <a:ext cx="1591056" cy="690097"/>
          </a:xfrm>
          <a:prstGeom prst="rect">
            <a:avLst/>
          </a:prstGeom>
          <a:solidFill>
            <a:srgbClr val="419DD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P A R T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A223-BDE3-4662-BD05-6BDBDD27824A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470" name="Text Placeholder 16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buSzTx/>
              <a:buNone/>
              <a:defRPr sz="1200" spc="3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dirty="0"/>
              <a:t>   PART</a:t>
            </a:r>
          </a:p>
        </p:txBody>
      </p:sp>
      <p:sp>
        <p:nvSpPr>
          <p:cNvPr id="471" name="Text Placeholder 16"/>
          <p:cNvSpPr txBox="1"/>
          <p:nvPr/>
        </p:nvSpPr>
        <p:spPr>
          <a:xfrm>
            <a:off x="4397631" y="755905"/>
            <a:ext cx="674340" cy="733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A</a:t>
            </a:r>
          </a:p>
        </p:txBody>
      </p:sp>
      <p:pic>
        <p:nvPicPr>
          <p:cNvPr id="475" name="Picture 16" descr="Picture 16"/>
          <p:cNvPicPr>
            <a:picLocks noChangeAspect="1"/>
          </p:cNvPicPr>
          <p:nvPr/>
        </p:nvPicPr>
        <p:blipFill rotWithShape="1">
          <a:blip r:embed="rId2"/>
          <a:srcRect t="-1" b="390"/>
          <a:stretch/>
        </p:blipFill>
        <p:spPr>
          <a:xfrm>
            <a:off x="0" y="0"/>
            <a:ext cx="4407408" cy="6867144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Text Placeholder 1"/>
          <p:cNvSpPr txBox="1"/>
          <p:nvPr/>
        </p:nvSpPr>
        <p:spPr>
          <a:xfrm>
            <a:off x="5547872" y="2266476"/>
            <a:ext cx="5782251" cy="4113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/>
          <a:p>
            <a:pPr marL="0" marR="0" lvl="0" indent="0" algn="l" defTabSz="896111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896111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spc="200">
                <a:solidFill>
                  <a:srgbClr val="0029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2000" b="1" i="0" u="none" strike="noStrike" kern="0" cap="none" spc="200" normalizeH="0" baseline="0" noProof="0" dirty="0">
                <a:ln>
                  <a:noFill/>
                </a:ln>
                <a:solidFill>
                  <a:srgbClr val="0029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HELPS COVER </a:t>
            </a:r>
            <a:endParaRPr kumimoji="0" sz="2000" b="1" i="0" u="none" strike="noStrike" kern="0" cap="none" spc="343" normalizeH="0" baseline="0" noProof="0" dirty="0">
              <a:ln>
                <a:noFill/>
              </a:ln>
              <a:solidFill>
                <a:srgbClr val="00293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0034" marR="0" lvl="0" indent="-280034" algn="l" defTabSz="896111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9DE1"/>
              </a:buClr>
              <a:buSzPct val="100000"/>
              <a:buFont typeface="Arial"/>
              <a:buChar char="•"/>
              <a:tabLst/>
              <a:defRPr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Inpatient care in hospitals </a:t>
            </a:r>
          </a:p>
          <a:p>
            <a:pPr marL="280034" marR="0" lvl="0" indent="-280034" algn="l" defTabSz="896111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9DE1"/>
              </a:buClr>
              <a:buSzPct val="100000"/>
              <a:buFont typeface="Arial"/>
              <a:buChar char="•"/>
              <a:tabLst/>
              <a:defRPr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Skilled nursing facility care </a:t>
            </a:r>
          </a:p>
          <a:p>
            <a:pPr marL="280034" marR="0" lvl="0" indent="-280034" algn="l" defTabSz="896111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9DE1"/>
              </a:buClr>
              <a:buSzPct val="100000"/>
              <a:buFont typeface="Arial"/>
              <a:buChar char="•"/>
              <a:tabLst/>
              <a:defRPr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Hospice care </a:t>
            </a:r>
          </a:p>
          <a:p>
            <a:pPr marL="280034" marR="0" lvl="0" indent="-280034" algn="l" defTabSz="896111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9DE1"/>
              </a:buClr>
              <a:buSzPct val="100000"/>
              <a:buFont typeface="Arial"/>
              <a:buChar char="•"/>
              <a:tabLst/>
              <a:defRPr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Home health care </a:t>
            </a:r>
          </a:p>
          <a:p>
            <a:pPr marL="0" marR="0" lvl="0" indent="0" algn="l" defTabSz="896111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896111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0029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29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While most Americans are enrolled automatically in Medicare Part A, it alone may not cover all health care costs. Parts B, C, and D are voluntary programs that provide additional coverage.</a:t>
            </a:r>
          </a:p>
        </p:txBody>
      </p:sp>
      <p:sp>
        <p:nvSpPr>
          <p:cNvPr id="478" name="Text Placeholder 6"/>
          <p:cNvSpPr txBox="1"/>
          <p:nvPr/>
        </p:nvSpPr>
        <p:spPr>
          <a:xfrm>
            <a:off x="5547872" y="766241"/>
            <a:ext cx="4473444" cy="1546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35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 A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3500" b="0" i="0" u="none" strike="noStrike" kern="0" cap="none" spc="0" normalizeH="0" baseline="0" noProof="0" dirty="0">
                <a:ln>
                  <a:noFill/>
                </a:ln>
                <a:solidFill>
                  <a:srgbClr val="009DE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Hospital Insurance/</a:t>
            </a:r>
            <a:br>
              <a:rPr kumimoji="0" sz="3500" b="0" i="0" u="none" strike="noStrike" kern="0" cap="none" spc="0" normalizeH="0" baseline="0" noProof="0" dirty="0">
                <a:ln>
                  <a:noFill/>
                </a:ln>
                <a:solidFill>
                  <a:srgbClr val="009DE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3500" b="0" i="0" u="none" strike="noStrike" kern="0" cap="none" spc="0" normalizeH="0" baseline="0" noProof="0" dirty="0">
                <a:ln>
                  <a:noFill/>
                </a:ln>
                <a:solidFill>
                  <a:srgbClr val="009DE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Original Medicare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343D105-FADA-48F2-9DE3-A759F139B248}"/>
              </a:ext>
            </a:extLst>
          </p:cNvPr>
          <p:cNvSpPr txBox="1"/>
          <p:nvPr/>
        </p:nvSpPr>
        <p:spPr>
          <a:xfrm>
            <a:off x="140677" y="3705867"/>
            <a:ext cx="4013648" cy="510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ABCs of Medicare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24337B-59F5-49DA-8ACC-19F7674616BA}"/>
              </a:ext>
            </a:extLst>
          </p:cNvPr>
          <p:cNvSpPr txBox="1"/>
          <p:nvPr/>
        </p:nvSpPr>
        <p:spPr>
          <a:xfrm>
            <a:off x="11131179" y="373380"/>
            <a:ext cx="502803" cy="57147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8757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25"/>
              </a:spcBef>
              <a:defRPr/>
            </a:pPr>
            <a:fld id="{81D60167-4931-47E6-BA6A-407CBD079E47}" type="slidenum">
              <a:rPr lang="en-US" spc="-5" smtClean="0"/>
              <a:pPr marL="25400">
                <a:spcBef>
                  <a:spcPts val="25"/>
                </a:spcBef>
                <a:defRPr/>
              </a:pPr>
              <a:t>6</a:t>
            </a:fld>
            <a:endParaRPr lang="en-US" spc="-5" dirty="0"/>
          </a:p>
        </p:txBody>
      </p:sp>
      <p:sp>
        <p:nvSpPr>
          <p:cNvPr id="480" name="Text Placeholder 1"/>
          <p:cNvSpPr txBox="1">
            <a:spLocks noGrp="1"/>
          </p:cNvSpPr>
          <p:nvPr>
            <p:ph type="body" sz="half" idx="4294967295"/>
          </p:nvPr>
        </p:nvSpPr>
        <p:spPr>
          <a:xfrm>
            <a:off x="5697666" y="2091925"/>
            <a:ext cx="5747407" cy="3444717"/>
          </a:xfrm>
          <a:prstGeom prst="rect">
            <a:avLst/>
          </a:prstGeom>
        </p:spPr>
        <p:txBody>
          <a:bodyPr lIns="45720"/>
          <a:lstStyle/>
          <a:p>
            <a:pPr>
              <a:lnSpc>
                <a:spcPct val="97000"/>
              </a:lnSpc>
              <a:buSzTx/>
              <a:buNone/>
              <a:defRPr sz="1200" b="1" spc="300">
                <a:solidFill>
                  <a:srgbClr val="002936"/>
                </a:solidFill>
              </a:defRPr>
            </a:pPr>
            <a:r>
              <a:rPr sz="2000" dirty="0"/>
              <a:t>HELPS COVER </a:t>
            </a:r>
          </a:p>
          <a:p>
            <a:pPr marL="285750" indent="-28575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9DE1"/>
              </a:buClr>
              <a:defRPr>
                <a:solidFill>
                  <a:srgbClr val="595959"/>
                </a:solidFill>
              </a:defRPr>
            </a:pPr>
            <a:r>
              <a:rPr sz="2000" dirty="0">
                <a:solidFill>
                  <a:srgbClr val="262626"/>
                </a:solidFill>
              </a:rPr>
              <a:t>Services from doctors and other </a:t>
            </a:r>
            <a:br>
              <a:rPr lang="en-US" sz="2000" dirty="0">
                <a:solidFill>
                  <a:srgbClr val="262626"/>
                </a:solidFill>
              </a:rPr>
            </a:br>
            <a:r>
              <a:rPr sz="2000" dirty="0">
                <a:solidFill>
                  <a:srgbClr val="262626"/>
                </a:solidFill>
              </a:rPr>
              <a:t>health care providers </a:t>
            </a:r>
          </a:p>
          <a:p>
            <a:pPr marL="285750" indent="-28575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9DE1"/>
              </a:buClr>
              <a:defRPr>
                <a:solidFill>
                  <a:srgbClr val="595959"/>
                </a:solidFill>
              </a:defRPr>
            </a:pPr>
            <a:r>
              <a:rPr sz="2000" dirty="0">
                <a:solidFill>
                  <a:srgbClr val="262626"/>
                </a:solidFill>
              </a:rPr>
              <a:t>Outpatient care </a:t>
            </a:r>
          </a:p>
          <a:p>
            <a:pPr marL="285750" indent="-28575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9DE1"/>
              </a:buClr>
              <a:defRPr>
                <a:solidFill>
                  <a:srgbClr val="595959"/>
                </a:solidFill>
              </a:defRPr>
            </a:pPr>
            <a:r>
              <a:rPr sz="2000" dirty="0">
                <a:solidFill>
                  <a:srgbClr val="262626"/>
                </a:solidFill>
              </a:rPr>
              <a:t>Durable medical equipment (</a:t>
            </a:r>
            <a:r>
              <a:rPr lang="en-US" sz="2000" dirty="0">
                <a:solidFill>
                  <a:srgbClr val="262626"/>
                </a:solidFill>
              </a:rPr>
              <a:t>such as</a:t>
            </a:r>
            <a:r>
              <a:rPr sz="2000" dirty="0">
                <a:solidFill>
                  <a:srgbClr val="262626"/>
                </a:solidFill>
              </a:rPr>
              <a:t> wheelchairs, walkers, hospital beds, and </a:t>
            </a:r>
            <a:br>
              <a:rPr lang="en-US" sz="2000" dirty="0">
                <a:solidFill>
                  <a:srgbClr val="262626"/>
                </a:solidFill>
              </a:rPr>
            </a:br>
            <a:r>
              <a:rPr sz="2000" dirty="0">
                <a:solidFill>
                  <a:srgbClr val="262626"/>
                </a:solidFill>
              </a:rPr>
              <a:t>other equipment and supplies)</a:t>
            </a:r>
          </a:p>
          <a:p>
            <a:pPr marL="285750" indent="-28575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9DE1"/>
              </a:buClr>
              <a:defRPr>
                <a:solidFill>
                  <a:srgbClr val="595959"/>
                </a:solidFill>
              </a:defRPr>
            </a:pPr>
            <a:r>
              <a:rPr sz="2000" dirty="0">
                <a:solidFill>
                  <a:srgbClr val="262626"/>
                </a:solidFill>
              </a:rPr>
              <a:t>Many preventive services (</a:t>
            </a:r>
            <a:r>
              <a:rPr lang="en-US" sz="2000" dirty="0">
                <a:solidFill>
                  <a:srgbClr val="262626"/>
                </a:solidFill>
              </a:rPr>
              <a:t>such as</a:t>
            </a:r>
            <a:r>
              <a:rPr sz="2000" dirty="0">
                <a:solidFill>
                  <a:srgbClr val="262626"/>
                </a:solidFill>
              </a:rPr>
              <a:t> screenings, </a:t>
            </a:r>
            <a:br>
              <a:rPr lang="en-US" sz="2000" dirty="0">
                <a:solidFill>
                  <a:srgbClr val="262626"/>
                </a:solidFill>
              </a:rPr>
            </a:br>
            <a:r>
              <a:rPr sz="2000" dirty="0">
                <a:solidFill>
                  <a:srgbClr val="262626"/>
                </a:solidFill>
              </a:rPr>
              <a:t>shots, and yearly wellness visits) </a:t>
            </a:r>
            <a:endParaRPr lang="en-US" sz="1600" dirty="0">
              <a:solidFill>
                <a:srgbClr val="262626"/>
              </a:solidFill>
            </a:endParaRPr>
          </a:p>
          <a:p>
            <a:pPr marL="0" indent="0">
              <a:lnSpc>
                <a:spcPct val="97000"/>
              </a:lnSpc>
              <a:spcBef>
                <a:spcPts val="1800"/>
              </a:spcBef>
              <a:buNone/>
            </a:pPr>
            <a:endParaRPr sz="1600" dirty="0">
              <a:solidFill>
                <a:srgbClr val="002936"/>
              </a:solidFill>
            </a:endParaRPr>
          </a:p>
        </p:txBody>
      </p:sp>
      <p:sp>
        <p:nvSpPr>
          <p:cNvPr id="481" name="Rectangle 18"/>
          <p:cNvSpPr/>
          <p:nvPr/>
        </p:nvSpPr>
        <p:spPr>
          <a:xfrm rot="5400000">
            <a:off x="3927933" y="2045020"/>
            <a:ext cx="1609344" cy="690097"/>
          </a:xfrm>
          <a:prstGeom prst="rect">
            <a:avLst/>
          </a:prstGeom>
          <a:solidFill>
            <a:srgbClr val="419DD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D0CEC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2" name="Text Placeholder 16"/>
          <p:cNvSpPr txBox="1"/>
          <p:nvPr/>
        </p:nvSpPr>
        <p:spPr>
          <a:xfrm rot="5400000">
            <a:off x="4248536" y="1714582"/>
            <a:ext cx="955604" cy="663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200" spc="3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   PART</a:t>
            </a:r>
          </a:p>
        </p:txBody>
      </p:sp>
      <p:sp>
        <p:nvSpPr>
          <p:cNvPr id="483" name="Text Placeholder 16"/>
          <p:cNvSpPr txBox="1"/>
          <p:nvPr/>
        </p:nvSpPr>
        <p:spPr>
          <a:xfrm>
            <a:off x="4380036" y="2339458"/>
            <a:ext cx="690098" cy="733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B</a:t>
            </a:r>
          </a:p>
        </p:txBody>
      </p:sp>
      <p:sp>
        <p:nvSpPr>
          <p:cNvPr id="485" name="Text Placeholder 6"/>
          <p:cNvSpPr txBox="1"/>
          <p:nvPr/>
        </p:nvSpPr>
        <p:spPr>
          <a:xfrm>
            <a:off x="5700713" y="415511"/>
            <a:ext cx="4473444" cy="1546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35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 B</a:t>
            </a:r>
            <a:b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3500" b="0" i="0" u="none" strike="noStrike" kern="0" cap="none" spc="0" normalizeH="0" baseline="0" noProof="0" dirty="0">
                <a:ln>
                  <a:noFill/>
                </a:ln>
                <a:solidFill>
                  <a:srgbClr val="009DE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Medical Insurance/ Original Medicare</a:t>
            </a:r>
          </a:p>
        </p:txBody>
      </p:sp>
      <p:pic>
        <p:nvPicPr>
          <p:cNvPr id="10" name="Picture 16" descr="Picture 16">
            <a:extLst>
              <a:ext uri="{FF2B5EF4-FFF2-40B4-BE49-F238E27FC236}">
                <a16:creationId xmlns:a16="http://schemas.microsoft.com/office/drawing/2014/main" id="{88FFB80E-88C8-4815-A1BB-38A4156EB6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90"/>
          <a:stretch/>
        </p:blipFill>
        <p:spPr>
          <a:xfrm>
            <a:off x="0" y="0"/>
            <a:ext cx="4407408" cy="686714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BD5E728-ACE8-41EE-A5BA-78D6B8ADE579}"/>
              </a:ext>
            </a:extLst>
          </p:cNvPr>
          <p:cNvSpPr txBox="1"/>
          <p:nvPr/>
        </p:nvSpPr>
        <p:spPr>
          <a:xfrm>
            <a:off x="140677" y="3705867"/>
            <a:ext cx="4013648" cy="510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ABCs of Medicare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3478F-0884-4A71-9544-DD8AA7E4BD9A}"/>
              </a:ext>
            </a:extLst>
          </p:cNvPr>
          <p:cNvSpPr txBox="1"/>
          <p:nvPr/>
        </p:nvSpPr>
        <p:spPr>
          <a:xfrm>
            <a:off x="5057942" y="5553508"/>
            <a:ext cx="6993382" cy="77521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lnSpc>
                <a:spcPct val="97000"/>
              </a:lnSpc>
              <a:spcBef>
                <a:spcPts val="1800"/>
              </a:spcBef>
              <a:buNone/>
            </a:pPr>
            <a:r>
              <a:rPr lang="en-US" sz="1600" b="1" dirty="0"/>
              <a:t>If you don’t enroll in Part B when you are first eligible for Medicare, you may have to pay a penalty later. You must have Part B to be eligible for the UT CARE™ plan.</a:t>
            </a:r>
          </a:p>
        </p:txBody>
      </p:sp>
    </p:spTree>
    <p:extLst>
      <p:ext uri="{BB962C8B-B14F-4D97-AF65-F5344CB8AC3E}">
        <p14:creationId xmlns:p14="http://schemas.microsoft.com/office/powerpoint/2010/main" val="120176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25"/>
              </a:spcBef>
              <a:defRPr/>
            </a:pPr>
            <a:fld id="{81D60167-4931-47E6-BA6A-407CBD079E47}" type="slidenum">
              <a:rPr lang="en-US" spc="-5" smtClean="0"/>
              <a:pPr marL="25400">
                <a:spcBef>
                  <a:spcPts val="25"/>
                </a:spcBef>
                <a:defRPr/>
              </a:pPr>
              <a:t>7</a:t>
            </a:fld>
            <a:endParaRPr lang="en-US" spc="-5" dirty="0"/>
          </a:p>
        </p:txBody>
      </p:sp>
      <p:sp>
        <p:nvSpPr>
          <p:cNvPr id="491" name="Text Placeholder 1"/>
          <p:cNvSpPr txBox="1">
            <a:spLocks noGrp="1"/>
          </p:cNvSpPr>
          <p:nvPr>
            <p:ph type="body" sz="quarter" idx="4294967295"/>
          </p:nvPr>
        </p:nvSpPr>
        <p:spPr>
          <a:xfrm>
            <a:off x="5700705" y="2578441"/>
            <a:ext cx="5866455" cy="3665453"/>
          </a:xfrm>
          <a:prstGeom prst="rect">
            <a:avLst/>
          </a:prstGeom>
        </p:spPr>
        <p:txBody>
          <a:bodyPr vert="horz" wrap="square" lIns="45720" tIns="0" rIns="0" bIns="0" rtlCol="0" anchor="t">
            <a:noAutofit/>
          </a:bodyPr>
          <a:lstStyle>
            <a:lvl1pPr>
              <a:buSzTx/>
              <a:buNone/>
              <a:defRPr>
                <a:solidFill>
                  <a:srgbClr val="595959"/>
                </a:solidFill>
              </a:defRPr>
            </a:lvl1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</a:rPr>
              <a:t>The </a:t>
            </a:r>
            <a:r>
              <a:rPr lang="en-US" sz="2000" b="1" dirty="0">
                <a:solidFill>
                  <a:srgbClr val="262626"/>
                </a:solidFill>
              </a:rPr>
              <a:t>UT CARE</a:t>
            </a:r>
            <a:r>
              <a:rPr lang="en-US" sz="2000" b="1" baseline="30000" dirty="0">
                <a:solidFill>
                  <a:srgbClr val="262626"/>
                </a:solidFill>
              </a:rPr>
              <a:t>™</a:t>
            </a:r>
            <a:r>
              <a:rPr lang="en-US" sz="2000" b="1" dirty="0">
                <a:solidFill>
                  <a:srgbClr val="262626"/>
                </a:solidFill>
              </a:rPr>
              <a:t> Medicare PPO </a:t>
            </a:r>
            <a:r>
              <a:rPr lang="en-US" sz="2000" dirty="0">
                <a:solidFill>
                  <a:srgbClr val="262626"/>
                </a:solidFill>
              </a:rPr>
              <a:t>plan is also called Medicare Part C or MA.</a:t>
            </a:r>
            <a:endParaRPr lang="en-US" sz="2000" dirty="0">
              <a:solidFill>
                <a:srgbClr val="262626"/>
              </a:solidFill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dirty="0">
                <a:solidFill>
                  <a:srgbClr val="262626"/>
                </a:solidFill>
              </a:rPr>
              <a:t>Part C is an alternative to Original Medicare </a:t>
            </a:r>
            <a:r>
              <a:rPr lang="en-US" sz="2000" dirty="0">
                <a:solidFill>
                  <a:srgbClr val="262626"/>
                </a:solidFill>
              </a:rPr>
              <a:t>    </a:t>
            </a:r>
            <a:r>
              <a:rPr sz="2000" dirty="0">
                <a:solidFill>
                  <a:srgbClr val="262626"/>
                </a:solidFill>
              </a:rPr>
              <a:t>(Parts A+B</a:t>
            </a:r>
            <a:r>
              <a:rPr lang="en-US" sz="2000" dirty="0">
                <a:solidFill>
                  <a:srgbClr val="262626"/>
                </a:solidFill>
              </a:rPr>
              <a:t>).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  <a:ea typeface="+mn-lt"/>
                <a:cs typeface="+mn-lt"/>
              </a:rPr>
              <a:t>A Medicare Advantage Plan provides all the benefits of Original Medicare, plus some benefits that Medicare does not provide.</a:t>
            </a:r>
          </a:p>
          <a:p>
            <a:pPr algn="r">
              <a:lnSpc>
                <a:spcPct val="105000"/>
              </a:lnSpc>
              <a:spcBef>
                <a:spcPts val="1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cs typeface="Arial"/>
            </a:endParaRPr>
          </a:p>
        </p:txBody>
      </p:sp>
      <p:sp>
        <p:nvSpPr>
          <p:cNvPr id="492" name="Rectangle 19"/>
          <p:cNvSpPr/>
          <p:nvPr/>
        </p:nvSpPr>
        <p:spPr>
          <a:xfrm rot="5400000">
            <a:off x="3974631" y="3601433"/>
            <a:ext cx="1514442" cy="690096"/>
          </a:xfrm>
          <a:prstGeom prst="rect">
            <a:avLst/>
          </a:prstGeom>
          <a:solidFill>
            <a:srgbClr val="419DD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3" name="Text Placeholder 16"/>
          <p:cNvSpPr txBox="1"/>
          <p:nvPr/>
        </p:nvSpPr>
        <p:spPr>
          <a:xfrm rot="5400000">
            <a:off x="4247785" y="3524897"/>
            <a:ext cx="955605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200" spc="3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   PART</a:t>
            </a:r>
          </a:p>
        </p:txBody>
      </p:sp>
      <p:sp>
        <p:nvSpPr>
          <p:cNvPr id="494" name="Text Placeholder 16"/>
          <p:cNvSpPr txBox="1"/>
          <p:nvPr/>
        </p:nvSpPr>
        <p:spPr>
          <a:xfrm>
            <a:off x="4395041" y="4144094"/>
            <a:ext cx="674340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C</a:t>
            </a:r>
          </a:p>
        </p:txBody>
      </p:sp>
      <p:sp>
        <p:nvSpPr>
          <p:cNvPr id="496" name="Text Placeholder 6"/>
          <p:cNvSpPr txBox="1"/>
          <p:nvPr/>
        </p:nvSpPr>
        <p:spPr>
          <a:xfrm>
            <a:off x="5700705" y="749808"/>
            <a:ext cx="4473444" cy="1546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3500" b="0" i="0" u="none" strike="noStrike" kern="0" cap="none" spc="0" normalizeH="0" baseline="0" noProof="0" dirty="0">
                <a:ln>
                  <a:noFill/>
                </a:ln>
                <a:solidFill>
                  <a:srgbClr val="0029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 C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9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3500" b="0" i="0" u="none" strike="noStrike" kern="0" cap="none" spc="0" normalizeH="0" baseline="0" noProof="0" dirty="0">
                <a:ln>
                  <a:noFill/>
                </a:ln>
                <a:solidFill>
                  <a:srgbClr val="009DE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Medicare Advantage Plan</a:t>
            </a:r>
          </a:p>
        </p:txBody>
      </p:sp>
      <p:pic>
        <p:nvPicPr>
          <p:cNvPr id="11" name="Picture 16" descr="Picture 16">
            <a:extLst>
              <a:ext uri="{FF2B5EF4-FFF2-40B4-BE49-F238E27FC236}">
                <a16:creationId xmlns:a16="http://schemas.microsoft.com/office/drawing/2014/main" id="{1ADF46C6-7190-4E35-B332-6ACFB5D532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390"/>
          <a:stretch/>
        </p:blipFill>
        <p:spPr>
          <a:xfrm>
            <a:off x="0" y="0"/>
            <a:ext cx="4407408" cy="686714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C4ACAB7-EE71-4FBC-99F9-7F9006D2BDE3}"/>
              </a:ext>
            </a:extLst>
          </p:cNvPr>
          <p:cNvSpPr txBox="1"/>
          <p:nvPr/>
        </p:nvSpPr>
        <p:spPr>
          <a:xfrm>
            <a:off x="140677" y="3705867"/>
            <a:ext cx="4013648" cy="510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ABCs of Medicare</a:t>
            </a:r>
          </a:p>
        </p:txBody>
      </p:sp>
    </p:spTree>
    <p:extLst>
      <p:ext uri="{BB962C8B-B14F-4D97-AF65-F5344CB8AC3E}">
        <p14:creationId xmlns:p14="http://schemas.microsoft.com/office/powerpoint/2010/main" val="92179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25"/>
              </a:spcBef>
              <a:defRPr/>
            </a:pPr>
            <a:fld id="{81D60167-4931-47E6-BA6A-407CBD079E47}" type="slidenum">
              <a:rPr lang="en-US" spc="-5" smtClean="0"/>
              <a:pPr marL="25400">
                <a:spcBef>
                  <a:spcPts val="25"/>
                </a:spcBef>
                <a:defRPr/>
              </a:pPr>
              <a:t>8</a:t>
            </a:fld>
            <a:endParaRPr lang="en-US" spc="-5" dirty="0"/>
          </a:p>
        </p:txBody>
      </p:sp>
      <p:sp>
        <p:nvSpPr>
          <p:cNvPr id="491" name="Text Placeholder 1"/>
          <p:cNvSpPr txBox="1">
            <a:spLocks noGrp="1"/>
          </p:cNvSpPr>
          <p:nvPr>
            <p:ph type="body" sz="quarter" idx="4294967295"/>
          </p:nvPr>
        </p:nvSpPr>
        <p:spPr>
          <a:xfrm>
            <a:off x="5700705" y="2578441"/>
            <a:ext cx="5051659" cy="3665453"/>
          </a:xfrm>
          <a:prstGeom prst="rect">
            <a:avLst/>
          </a:prstGeom>
        </p:spPr>
        <p:txBody>
          <a:bodyPr vert="horz" wrap="square" lIns="45720" tIns="0" rIns="0" bIns="0" rtlCol="0" anchor="t">
            <a:noAutofit/>
          </a:bodyPr>
          <a:lstStyle>
            <a:lvl1pPr>
              <a:buSzTx/>
              <a:buNone/>
              <a:defRPr>
                <a:solidFill>
                  <a:srgbClr val="595959"/>
                </a:solidFill>
              </a:defRPr>
            </a:lvl1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62626"/>
                </a:solidFill>
              </a:rPr>
              <a:t>UT CARE</a:t>
            </a:r>
            <a:r>
              <a:rPr lang="en-US" sz="2000" b="1" baseline="30000" dirty="0">
                <a:solidFill>
                  <a:srgbClr val="262626"/>
                </a:solidFill>
              </a:rPr>
              <a:t>™</a:t>
            </a:r>
            <a:r>
              <a:rPr lang="en-US" sz="2000" b="1" dirty="0">
                <a:solidFill>
                  <a:srgbClr val="262626"/>
                </a:solidFill>
              </a:rPr>
              <a:t> </a:t>
            </a:r>
            <a:r>
              <a:rPr lang="en-US" sz="2000" dirty="0">
                <a:solidFill>
                  <a:srgbClr val="262626"/>
                </a:solidFill>
              </a:rPr>
              <a:t>members will continue to be enrolled in the UT Medicare Part D prescription drug plan.</a:t>
            </a:r>
            <a:endParaRPr lang="en-US" sz="2000" b="1" dirty="0">
              <a:solidFill>
                <a:srgbClr val="FF0000"/>
              </a:solidFill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</a:rPr>
              <a:t>The Part D drug plan will be renamed the </a:t>
            </a:r>
            <a:r>
              <a:rPr lang="en-US" sz="2000" b="1" dirty="0">
                <a:solidFill>
                  <a:srgbClr val="262626"/>
                </a:solidFill>
              </a:rPr>
              <a:t>UT CARE™</a:t>
            </a:r>
            <a:r>
              <a:rPr lang="en-US" sz="2000" dirty="0">
                <a:solidFill>
                  <a:srgbClr val="262626"/>
                </a:solidFill>
              </a:rPr>
              <a:t> Part D prescription drug plan.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  <a:ea typeface="+mn-lt"/>
                <a:cs typeface="+mn-lt"/>
              </a:rPr>
              <a:t>New ID cards will be issued prior to January 1, 2023.</a:t>
            </a:r>
            <a:endParaRPr lang="en-US" sz="2400" dirty="0">
              <a:cs typeface="Arial"/>
            </a:endParaRPr>
          </a:p>
        </p:txBody>
      </p:sp>
      <p:sp>
        <p:nvSpPr>
          <p:cNvPr id="492" name="Rectangle 19"/>
          <p:cNvSpPr/>
          <p:nvPr/>
        </p:nvSpPr>
        <p:spPr>
          <a:xfrm rot="5400000">
            <a:off x="3974631" y="3601433"/>
            <a:ext cx="1514442" cy="690096"/>
          </a:xfrm>
          <a:prstGeom prst="rect">
            <a:avLst/>
          </a:prstGeom>
          <a:solidFill>
            <a:srgbClr val="419DD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3" name="Text Placeholder 16"/>
          <p:cNvSpPr txBox="1"/>
          <p:nvPr/>
        </p:nvSpPr>
        <p:spPr>
          <a:xfrm rot="5400000">
            <a:off x="4247785" y="3524897"/>
            <a:ext cx="955605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200" spc="3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   PART</a:t>
            </a:r>
          </a:p>
        </p:txBody>
      </p:sp>
      <p:sp>
        <p:nvSpPr>
          <p:cNvPr id="494" name="Text Placeholder 16"/>
          <p:cNvSpPr txBox="1"/>
          <p:nvPr/>
        </p:nvSpPr>
        <p:spPr>
          <a:xfrm>
            <a:off x="4395041" y="4144094"/>
            <a:ext cx="674340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D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cs typeface="Arial"/>
              <a:sym typeface="Arial"/>
            </a:endParaRPr>
          </a:p>
        </p:txBody>
      </p:sp>
      <p:sp>
        <p:nvSpPr>
          <p:cNvPr id="496" name="Text Placeholder 6"/>
          <p:cNvSpPr txBox="1"/>
          <p:nvPr/>
        </p:nvSpPr>
        <p:spPr>
          <a:xfrm>
            <a:off x="5700705" y="749808"/>
            <a:ext cx="4473444" cy="1546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3500" b="0" i="0" u="none" strike="noStrike" kern="0" cap="none" spc="0" normalizeH="0" baseline="0" noProof="0" dirty="0">
                <a:ln>
                  <a:noFill/>
                </a:ln>
                <a:solidFill>
                  <a:srgbClr val="0029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 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0029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9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009DE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Prescription Drug Coverage</a:t>
            </a:r>
            <a:endParaRPr kumimoji="0" sz="3500" b="0" i="0" u="none" strike="noStrike" kern="0" cap="none" spc="0" normalizeH="0" baseline="0" noProof="0" dirty="0">
              <a:ln>
                <a:noFill/>
              </a:ln>
              <a:solidFill>
                <a:srgbClr val="009DE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Picture 16" descr="Picture 16">
            <a:extLst>
              <a:ext uri="{FF2B5EF4-FFF2-40B4-BE49-F238E27FC236}">
                <a16:creationId xmlns:a16="http://schemas.microsoft.com/office/drawing/2014/main" id="{1ADF46C6-7190-4E35-B332-6ACFB5D532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390"/>
          <a:stretch/>
        </p:blipFill>
        <p:spPr>
          <a:xfrm>
            <a:off x="0" y="0"/>
            <a:ext cx="4407408" cy="686714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C4ACAB7-EE71-4FBC-99F9-7F9006D2BDE3}"/>
              </a:ext>
            </a:extLst>
          </p:cNvPr>
          <p:cNvSpPr txBox="1"/>
          <p:nvPr/>
        </p:nvSpPr>
        <p:spPr>
          <a:xfrm>
            <a:off x="140677" y="3705867"/>
            <a:ext cx="4013648" cy="510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ABCs of Medicare</a:t>
            </a:r>
          </a:p>
        </p:txBody>
      </p:sp>
    </p:spTree>
    <p:extLst>
      <p:ext uri="{BB962C8B-B14F-4D97-AF65-F5344CB8AC3E}">
        <p14:creationId xmlns:p14="http://schemas.microsoft.com/office/powerpoint/2010/main" val="399118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372FA5-56B0-406F-9A35-D689210B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5A223-BDE3-4662-BD05-6BDBDD27824A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07BED-6115-414F-934A-171103211D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F0357-8DAC-4F0C-A476-414C74503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98F4F-48BA-40CA-A4FB-CC5D2367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space">
            <a:extLst>
              <a:ext uri="{FF2B5EF4-FFF2-40B4-BE49-F238E27FC236}">
                <a16:creationId xmlns:a16="http://schemas.microsoft.com/office/drawing/2014/main" id="{AB8E702A-B52C-4E60-8DD3-D9518105C72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7289B0-6E97-4557-ACA8-C02EEAF15400}"/>
              </a:ext>
            </a:extLst>
          </p:cNvPr>
          <p:cNvSpPr/>
          <p:nvPr/>
        </p:nvSpPr>
        <p:spPr bwMode="auto">
          <a:xfrm>
            <a:off x="2412354" y="2379287"/>
            <a:ext cx="7122515" cy="27090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Arial"/>
                <a:cs typeface="Arial"/>
              </a:rPr>
              <a:t>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Overview of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UT CARE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™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Medicare PPO</a:t>
            </a:r>
            <a:br>
              <a:rPr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728894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EMI_Color_Scheme">
      <a:dk1>
        <a:srgbClr val="1E1E1E"/>
      </a:dk1>
      <a:lt1>
        <a:srgbClr val="FFFFFF"/>
      </a:lt1>
      <a:dk2>
        <a:srgbClr val="0080C7"/>
      </a:dk2>
      <a:lt2>
        <a:srgbClr val="B4C2CC"/>
      </a:lt2>
      <a:accent1>
        <a:srgbClr val="005587"/>
      </a:accent1>
      <a:accent2>
        <a:srgbClr val="1FBFC9"/>
      </a:accent2>
      <a:accent3>
        <a:srgbClr val="A2DF56"/>
      </a:accent3>
      <a:accent4>
        <a:srgbClr val="4CA05A"/>
      </a:accent4>
      <a:accent5>
        <a:srgbClr val="FFD362"/>
      </a:accent5>
      <a:accent6>
        <a:srgbClr val="FF7200"/>
      </a:accent6>
      <a:hlink>
        <a:srgbClr val="004F77"/>
      </a:hlink>
      <a:folHlink>
        <a:srgbClr val="008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tIns="91440" bIns="9144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/>
        </a:solidFill>
      </a:spPr>
      <a:bodyPr wrap="square" lIns="228600" tIns="91440" rIns="137160" bIns="91440" rtlCol="0" anchor="ctr">
        <a:noAutofit/>
      </a:bodyPr>
      <a:lstStyle>
        <a:defPPr algn="l">
          <a:spcAft>
            <a:spcPts val="600"/>
          </a:spcAft>
          <a:defRPr sz="18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MI Standard 2017 Template 080917.potx" id="{02775447-5661-4DD3-8268-4FC39A083AE3}" vid="{975E0D59-9373-4652-ABA6-B0E6B5B36E89}"/>
    </a:ext>
  </a:extLst>
</a:theme>
</file>

<file path=ppt/theme/theme2.xml><?xml version="1.0" encoding="utf-8"?>
<a:theme xmlns:a="http://schemas.openxmlformats.org/drawingml/2006/main" name="4_Office Theme">
  <a:themeElements>
    <a:clrScheme name="EMI_Color_Scheme">
      <a:dk1>
        <a:srgbClr val="1E1E1E"/>
      </a:dk1>
      <a:lt1>
        <a:srgbClr val="FFFFFF"/>
      </a:lt1>
      <a:dk2>
        <a:srgbClr val="0080C7"/>
      </a:dk2>
      <a:lt2>
        <a:srgbClr val="B4C2CC"/>
      </a:lt2>
      <a:accent1>
        <a:srgbClr val="005587"/>
      </a:accent1>
      <a:accent2>
        <a:srgbClr val="1FBFC9"/>
      </a:accent2>
      <a:accent3>
        <a:srgbClr val="A2DF56"/>
      </a:accent3>
      <a:accent4>
        <a:srgbClr val="4CA05A"/>
      </a:accent4>
      <a:accent5>
        <a:srgbClr val="FFD362"/>
      </a:accent5>
      <a:accent6>
        <a:srgbClr val="FF7200"/>
      </a:accent6>
      <a:hlink>
        <a:srgbClr val="004F77"/>
      </a:hlink>
      <a:folHlink>
        <a:srgbClr val="008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tIns="91440" bIns="9144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 anchor="t" anchorCtr="0">
        <a:noAutofit/>
      </a:bodyPr>
      <a:lstStyle>
        <a:defPPr algn="l">
          <a:spcAft>
            <a:spcPts val="600"/>
          </a:spcAft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EMI Standard 2017 Template 080917.potx" id="{02775447-5661-4DD3-8268-4FC39A083AE3}" vid="{975E0D59-9373-4652-ABA6-B0E6B5B36E89}"/>
    </a:ext>
  </a:extLst>
</a:theme>
</file>

<file path=ppt/theme/theme3.xml><?xml version="1.0" encoding="utf-8"?>
<a:theme xmlns:a="http://schemas.openxmlformats.org/drawingml/2006/main" name="5_Office Theme">
  <a:themeElements>
    <a:clrScheme name="EMI_Color_Scheme">
      <a:dk1>
        <a:srgbClr val="1E1E1E"/>
      </a:dk1>
      <a:lt1>
        <a:srgbClr val="FFFFFF"/>
      </a:lt1>
      <a:dk2>
        <a:srgbClr val="0080C7"/>
      </a:dk2>
      <a:lt2>
        <a:srgbClr val="B4C2CC"/>
      </a:lt2>
      <a:accent1>
        <a:srgbClr val="005587"/>
      </a:accent1>
      <a:accent2>
        <a:srgbClr val="1FBFC9"/>
      </a:accent2>
      <a:accent3>
        <a:srgbClr val="A2DF56"/>
      </a:accent3>
      <a:accent4>
        <a:srgbClr val="4CA05A"/>
      </a:accent4>
      <a:accent5>
        <a:srgbClr val="FFD362"/>
      </a:accent5>
      <a:accent6>
        <a:srgbClr val="FF7200"/>
      </a:accent6>
      <a:hlink>
        <a:srgbClr val="004F77"/>
      </a:hlink>
      <a:folHlink>
        <a:srgbClr val="008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tIns="91440" bIns="9144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 anchor="t" anchorCtr="0">
        <a:noAutofit/>
      </a:bodyPr>
      <a:lstStyle>
        <a:defPPr algn="l">
          <a:spcAft>
            <a:spcPts val="600"/>
          </a:spcAft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EMI Standard 2017 Template 080917.potx" id="{02775447-5661-4DD3-8268-4FC39A083AE3}" vid="{975E0D59-9373-4652-ABA6-B0E6B5B36E8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HCSC Document" ma:contentTypeID="0x01010069CE749EA4B24C4CBEE01E9FA745B77000B12B5BF2D41BFA41A1ADFEF16D051D03" ma:contentTypeVersion="20" ma:contentTypeDescription="" ma:contentTypeScope="" ma:versionID="56edb7f104012e17b274b6ab1861f809">
  <xsd:schema xmlns:xsd="http://www.w3.org/2001/XMLSchema" xmlns:xs="http://www.w3.org/2001/XMLSchema" xmlns:p="http://schemas.microsoft.com/office/2006/metadata/properties" xmlns:ns2="5c010ad1-c08e-4983-b227-f5575219fce8" xmlns:ns3="15c20377-777f-49ed-811e-745d5c8813c5" xmlns:ns4="3cdac87d-8dc0-4e75-a01d-b4c2eed4ff2f" targetNamespace="http://schemas.microsoft.com/office/2006/metadata/properties" ma:root="true" ma:fieldsID="fc4f909868e9394563b6193e6745c9fa" ns2:_="" ns3:_="" ns4:_="">
    <xsd:import namespace="5c010ad1-c08e-4983-b227-f5575219fce8"/>
    <xsd:import namespace="15c20377-777f-49ed-811e-745d5c8813c5"/>
    <xsd:import namespace="3cdac87d-8dc0-4e75-a01d-b4c2eed4ff2f"/>
    <xsd:element name="properties">
      <xsd:complexType>
        <xsd:sequence>
          <xsd:element name="documentManagement">
            <xsd:complexType>
              <xsd:all>
                <xsd:element ref="ns2:Zone"/>
                <xsd:element ref="ns2:TaxKeywordTaxHTField" minOccurs="0"/>
                <xsd:element ref="ns2:TaxCatchAll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10ad1-c08e-4983-b227-f5575219fce8" elementFormDefault="qualified">
    <xsd:import namespace="http://schemas.microsoft.com/office/2006/documentManagement/types"/>
    <xsd:import namespace="http://schemas.microsoft.com/office/infopath/2007/PartnerControls"/>
    <xsd:element name="Zone" ma:index="3" ma:displayName="Zone" ma:default="Zone 2" ma:format="Dropdown" ma:internalName="Zone">
      <xsd:simpleType>
        <xsd:restriction base="dms:Choice">
          <xsd:enumeration value="Zone 2"/>
          <xsd:enumeration value="(Zone 3) Account and Member Management"/>
          <xsd:enumeration value="(Zone 3) Benefits and Claim Management"/>
          <xsd:enumeration value="(Zone 3) Corporate Administration"/>
          <xsd:enumeration value="(Zone 3) Corporate Planning and Governance"/>
          <xsd:enumeration value="(Zone 3) Financial Management"/>
          <xsd:enumeration value="(Zone 3) Health Care Management"/>
          <xsd:enumeration value="(Zone 3) Human Resources Management"/>
          <xsd:enumeration value="(Zone 3) Information Management"/>
          <xsd:enumeration value="(Zone 3) Legal and Compliance Management"/>
          <xsd:enumeration value="(Zone 3) Provider Management"/>
          <xsd:enumeration value="(Zone 3) Sales, Marketing and Communications"/>
          <xsd:enumeration value="(Zone 3) Technology Management"/>
        </xsd:restriction>
      </xsd:simpleType>
    </xsd:element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db8c08b-542d-41c1-9db9-2e3cf40c49f3}" ma:internalName="TaxCatchAll" ma:showField="CatchAllData" ma:web="8902b581-bc95-4724-90a1-7fc062e840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cdb8c08b-542d-41c1-9db9-2e3cf40c49f3}" ma:internalName="TaxCatchAllLabel" ma:readOnly="true" ma:showField="CatchAllDataLabel" ma:web="8902b581-bc95-4724-90a1-7fc062e840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20377-777f-49ed-811e-745d5c8813c5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ac87d-8dc0-4e75-a01d-b4c2eed4ff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54530e2d-b1ea-4ada-8c7e-d095980ec3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54530e2d-b1ea-4ada-8c7e-d095980ec340" ContentTypeId="0x01010069CE749EA4B24C4CBEE01E9FA745B770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Zone xmlns="5c010ad1-c08e-4983-b227-f5575219fce8">Zone 2</Zone>
    <TaxCatchAll xmlns="5c010ad1-c08e-4983-b227-f5575219fce8" xsi:nil="true"/>
    <TaxKeywordTaxHTField xmlns="5c010ad1-c08e-4983-b227-f5575219fce8">
      <Terms xmlns="http://schemas.microsoft.com/office/infopath/2007/PartnerControls"/>
    </TaxKeywordTaxHTField>
    <_dlc_DocId xmlns="15c20377-777f-49ed-811e-745d5c8813c5">PHIGROUPMA-1839183647-322758</_dlc_DocId>
    <_dlc_DocIdUrl xmlns="15c20377-777f-49ed-811e-745d5c8813c5">
      <Url>https://myfyi.sharepoint.com/teams/phi_GroupMA/_layouts/15/DocIdRedir.aspx?ID=PHIGROUPMA-1839183647-322758</Url>
      <Description>PHIGROUPMA-1839183647-322758</Description>
    </_dlc_DocIdUrl>
    <lcf76f155ced4ddcb4097134ff3c332f xmlns="3cdac87d-8dc0-4e75-a01d-b4c2eed4ff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C30A31-D30D-4A73-BA51-8620AB9EEC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010ad1-c08e-4983-b227-f5575219fce8"/>
    <ds:schemaRef ds:uri="15c20377-777f-49ed-811e-745d5c8813c5"/>
    <ds:schemaRef ds:uri="3cdac87d-8dc0-4e75-a01d-b4c2eed4ff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235AC3-39EA-4E23-AF73-B958C4A9480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8C44F9E-9768-4639-8AF0-0B65E77B260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B3D9A5D-C035-4337-ACCD-B6C748CE7ED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BB4DF442-AC70-4ACD-9B91-3C2117730DD4}">
  <ds:schemaRefs>
    <ds:schemaRef ds:uri="3cdac87d-8dc0-4e75-a01d-b4c2eed4ff2f"/>
    <ds:schemaRef ds:uri="http://schemas.microsoft.com/office/2006/documentManagement/types"/>
    <ds:schemaRef ds:uri="15c20377-777f-49ed-811e-745d5c8813c5"/>
    <ds:schemaRef ds:uri="http://purl.org/dc/terms/"/>
    <ds:schemaRef ds:uri="http://schemas.openxmlformats.org/package/2006/metadata/core-properties"/>
    <ds:schemaRef ds:uri="5c010ad1-c08e-4983-b227-f5575219fce8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9697</TotalTime>
  <Words>1537</Words>
  <Application>Microsoft Office PowerPoint</Application>
  <PresentationFormat>Widescreen</PresentationFormat>
  <Paragraphs>244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Garamond</vt:lpstr>
      <vt:lpstr>Times New Roman</vt:lpstr>
      <vt:lpstr>Univers 45 Light</vt:lpstr>
      <vt:lpstr>7_Office Theme</vt:lpstr>
      <vt:lpstr>4_Office Theme</vt:lpstr>
      <vt:lpstr>5_Office Theme</vt:lpstr>
      <vt:lpstr> UT CARE™ Medicare PPO for The University of Texas System Retirees</vt:lpstr>
      <vt:lpstr>Coming January 1, 2023 </vt:lpstr>
      <vt:lpstr>Today’s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 CARE™ Medicare PPO Plan Highlights</vt:lpstr>
      <vt:lpstr>National Open Access Provider Network</vt:lpstr>
      <vt:lpstr>PowerPoint Presentation</vt:lpstr>
      <vt:lpstr>Extra Health and Wellness Benefits</vt:lpstr>
      <vt:lpstr>Virtual Visits</vt:lpstr>
      <vt:lpstr>Blue365®  </vt:lpstr>
      <vt:lpstr>Hearing Services</vt:lpstr>
      <vt:lpstr>SilverSneakers®</vt:lpstr>
      <vt:lpstr>PowerPoint Presentation</vt:lpstr>
      <vt:lpstr>Care Coordination Overview </vt:lpstr>
      <vt:lpstr>PowerPoint Presentation</vt:lpstr>
      <vt:lpstr>UT CARE™ Medicare PPO Enrollment Kit </vt:lpstr>
      <vt:lpstr>Important Reminders</vt:lpstr>
      <vt:lpstr>Member ID Card</vt:lpstr>
      <vt:lpstr>Learn More About UT CARE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Medicare Options 2021</dc:title>
  <dc:creator>BCBSIL_</dc:creator>
  <cp:lastModifiedBy>Elizabeth Luecke</cp:lastModifiedBy>
  <cp:revision>878</cp:revision>
  <dcterms:created xsi:type="dcterms:W3CDTF">2020-03-09T12:12:56Z</dcterms:created>
  <dcterms:modified xsi:type="dcterms:W3CDTF">2022-12-01T20:55:52Z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0x01010069CE749EA4B24C4CBEE01E9FA745B77000B12B5BF2D41BFA41A1ADFEF16D051D03</vt:lpwstr>
  </property>
  <property fmtid="{D5CDD505-2E9C-101B-9397-08002B2CF9AE}" pid="3" name="TaxKeyword">
    <vt:lpwstr/>
  </property>
  <property fmtid="{D5CDD505-2E9C-101B-9397-08002B2CF9AE}" pid="4" name="_dlc_DocIdItemGuid">
    <vt:lpwstr>3a074108-407d-42a0-9515-a9e4ce4d2a58</vt:lpwstr>
  </property>
  <property fmtid="{D5CDD505-2E9C-101B-9397-08002B2CF9AE}" pid="5" name="MediaServiceImageTags">
    <vt:lpwstr/>
  </property>
</Properties>
</file>